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0693400" cy="7556500"/>
  <p:notesSz cx="6858000" cy="9144000"/>
  <p:embeddedFontLst>
    <p:embeddedFont>
      <p:font typeface="Source Han Serif KR" charset="1" panose="02020400000000000000"/>
      <p:regular r:id="rId49"/>
    </p:embeddedFont>
    <p:embeddedFont>
      <p:font typeface="Source Han Sans KR" charset="1" panose="020B0400000000000000"/>
      <p:regular r:id="rId50"/>
    </p:embeddedFont>
    <p:embeddedFont>
      <p:font typeface="Noto Sans" charset="1" panose="020B0502040504020204"/>
      <p:regular r:id="rId51"/>
    </p:embeddedFont>
    <p:embeddedFont>
      <p:font typeface="Source Han Sans KR Bold" charset="1" panose="020B0800000000000000"/>
      <p:regular r:id="rId52"/>
    </p:embeddedFont>
    <p:embeddedFont>
      <p:font typeface="Source Han Sans KR Light" charset="1" panose="020B0300000000000000"/>
      <p:regular r:id="rId53"/>
    </p:embeddedFont>
    <p:embeddedFont>
      <p:font typeface="Source Han Serif KR Medium" charset="1" panose="02020500000000000000"/>
      <p:regular r:id="rId54"/>
    </p:embeddedFont>
    <p:embeddedFont>
      <p:font typeface="Source Han Serif KR Bold" charset="1" panose="02020700000000000000"/>
      <p:regular r:id="rId55"/>
    </p:embeddedFont>
    <p:embeddedFont>
      <p:font typeface="Source Han Sans KR Extra-Light" charset="1" panose="020B0200000000000000"/>
      <p:regular r:id="rId56"/>
    </p:embeddedFont>
    <p:embeddedFont>
      <p:font typeface="Noto Sans Bold" charset="1" panose="020B0802040504020204"/>
      <p:regular r:id="rId57"/>
    </p:embeddedFont>
    <p:embeddedFont>
      <p:font typeface="210 도시락" charset="1" panose="02020603020101020101"/>
      <p:regular r:id="rId58"/>
    </p:embeddedFont>
    <p:embeddedFont>
      <p:font typeface="Source Han Serif KR Light" charset="1" panose="02020300000000000000"/>
      <p:regular r:id="rId59"/>
    </p:embeddedFont>
    <p:embeddedFont>
      <p:font typeface="Source Han Sans KR Medium" charset="1" panose="020B0600000000000000"/>
      <p:regular r:id="rId60"/>
    </p:embeddedFont>
    <p:embeddedFont>
      <p:font typeface="Nanum Square" charset="1" panose="020B0600000101010101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http://kkms4001.iptime.org:45210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http://kkms4001.iptime.org:45210" TargetMode="External" Type="http://schemas.openxmlformats.org/officeDocument/2006/relationships/hyperlink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16" Target="../media/image32.png" Type="http://schemas.openxmlformats.org/officeDocument/2006/relationships/image"/><Relationship Id="rId17" Target="../media/image1.png" Type="http://schemas.openxmlformats.org/officeDocument/2006/relationships/image"/><Relationship Id="rId18" Target="../media/image2.svg" Type="http://schemas.openxmlformats.org/officeDocument/2006/relationships/image"/><Relationship Id="rId19" Target="http://kkms4001.iptime.org:45210" TargetMode="External" Type="http://schemas.openxmlformats.org/officeDocument/2006/relationships/hyperlink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http://kkms4001.iptime.org:45210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http://kkms4001.iptime.org:45210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http://kkms4001.iptime.org:45210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14.xml" Type="http://schemas.openxmlformats.org/officeDocument/2006/relationships/slide"/><Relationship Id="rId2" Target="slide3.xml" Type="http://schemas.openxmlformats.org/officeDocument/2006/relationships/slide"/><Relationship Id="rId3" Target="slide25.xml" Type="http://schemas.openxmlformats.org/officeDocument/2006/relationships/slide"/><Relationship Id="rId4" Target="slide34.xml" Type="http://schemas.openxmlformats.org/officeDocument/2006/relationships/slide"/><Relationship Id="rId5" Target="slide39.xml" Type="http://schemas.openxmlformats.org/officeDocument/2006/relationships/slide"/><Relationship Id="rId6" Target="slide6.xml" Type="http://schemas.openxmlformats.org/officeDocument/2006/relationships/slid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http://kkms4001.iptime.org:45210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Relationship Id="rId7" Target="../media/image5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http://kkms4001.iptime.org:45210" TargetMode="External" Type="http://schemas.openxmlformats.org/officeDocument/2006/relationships/hyperlink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http://kkms4001.iptime.org:45210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http://kkms4001.iptime.org:45210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Relationship Id="rId5" Target="../media/image6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http://kkms4001.iptime.org:45210" TargetMode="External" Type="http://schemas.openxmlformats.org/officeDocument/2006/relationships/hyperlink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http://kkms4001.iptime.org:45210" TargetMode="External" Type="http://schemas.openxmlformats.org/officeDocument/2006/relationships/hyperlink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Relationship Id="rId5" Target="../media/image7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http://kkms4001.iptime.org:45210" TargetMode="External" Type="http://schemas.openxmlformats.org/officeDocument/2006/relationships/hyperlink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Relationship Id="rId5" Target="../media/image79.png" Type="http://schemas.openxmlformats.org/officeDocument/2006/relationships/image"/><Relationship Id="rId6" Target="../media/image80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Relationship Id="rId5" Target="../media/image79.png" Type="http://schemas.openxmlformats.org/officeDocument/2006/relationships/image"/><Relationship Id="rId6" Target="../media/image80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://kkms4001.iptime.org:45210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://kkms4001.iptime.org:45210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7839" y="2828445"/>
            <a:ext cx="168036" cy="1903109"/>
            <a:chOff x="0" y="0"/>
            <a:chExt cx="75698" cy="857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698" cy="857323"/>
            </a:xfrm>
            <a:custGeom>
              <a:avLst/>
              <a:gdLst/>
              <a:ahLst/>
              <a:cxnLst/>
              <a:rect r="r" b="b" t="t" l="l"/>
              <a:pathLst>
                <a:path h="857323" w="75698">
                  <a:moveTo>
                    <a:pt x="0" y="0"/>
                  </a:moveTo>
                  <a:lnTo>
                    <a:pt x="75698" y="0"/>
                  </a:lnTo>
                  <a:lnTo>
                    <a:pt x="75698" y="857323"/>
                  </a:lnTo>
                  <a:lnTo>
                    <a:pt x="0" y="857323"/>
                  </a:lnTo>
                  <a:close/>
                </a:path>
              </a:pathLst>
            </a:custGeom>
            <a:solidFill>
              <a:srgbClr val="8097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5698" cy="885898"/>
            </a:xfrm>
            <a:prstGeom prst="rect">
              <a:avLst/>
            </a:prstGeom>
          </p:spPr>
          <p:txBody>
            <a:bodyPr anchor="ctr" rtlCol="false" tIns="29700" lIns="29700" bIns="29700" rIns="29700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94431" y="3431779"/>
            <a:ext cx="5333954" cy="62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7"/>
              </a:lnSpc>
              <a:spcBef>
                <a:spcPct val="0"/>
              </a:spcBef>
            </a:pPr>
            <a:r>
              <a:rPr lang="en-US" sz="3655" spc="-164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냉장고를 야금야금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99628" y="6233643"/>
            <a:ext cx="1877834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20"/>
              </a:lnSpc>
              <a:spcBef>
                <a:spcPct val="0"/>
              </a:spcBef>
            </a:pPr>
            <a:r>
              <a:rPr lang="en-US" sz="1443" spc="-36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Team. Yagumyagum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00982" y="5928985"/>
            <a:ext cx="3876479" cy="23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2"/>
              </a:lnSpc>
              <a:spcBef>
                <a:spcPct val="0"/>
              </a:spcBef>
            </a:pPr>
            <a:r>
              <a:rPr lang="en-US" sz="1401" spc="-35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AI기반 챗봇(GPT) 활용한 웹개발(Python)전문가 과정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99628" y="6558932"/>
            <a:ext cx="1877834" cy="24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20"/>
              </a:lnSpc>
              <a:spcBef>
                <a:spcPct val="0"/>
              </a:spcBef>
            </a:pPr>
            <a:r>
              <a:rPr lang="en-US" sz="1443" spc="-36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강수빈 이정임 허기범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</a:p>
        </p:txBody>
      </p:sp>
      <p:sp>
        <p:nvSpPr>
          <p:cNvPr name="Freeform 10" id="10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292971" y="2255905"/>
            <a:ext cx="3652072" cy="3652072"/>
          </a:xfrm>
          <a:custGeom>
            <a:avLst/>
            <a:gdLst/>
            <a:ahLst/>
            <a:cxnLst/>
            <a:rect r="r" b="b" t="t" l="l"/>
            <a:pathLst>
              <a:path h="3652072" w="3652072">
                <a:moveTo>
                  <a:pt x="0" y="0"/>
                </a:moveTo>
                <a:lnTo>
                  <a:pt x="3652072" y="0"/>
                </a:lnTo>
                <a:lnTo>
                  <a:pt x="3652072" y="3652072"/>
                </a:lnTo>
                <a:lnTo>
                  <a:pt x="0" y="3652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4649" y="910247"/>
            <a:ext cx="2165390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02. 프로젝트 기획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4649" y="1602658"/>
            <a:ext cx="2744245" cy="55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프로젝트 목표</a:t>
            </a:r>
          </a:p>
          <a:p>
            <a:pPr algn="just">
              <a:lnSpc>
                <a:spcPts val="1708"/>
              </a:lnSpc>
              <a:spcBef>
                <a:spcPct val="0"/>
              </a:spcBef>
            </a:pPr>
            <a:r>
              <a:rPr lang="en-US" sz="1220" spc="-54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(니즈에 따른 해결방안)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95483" y="2641281"/>
            <a:ext cx="3129292" cy="170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1"/>
              </a:lnSpc>
            </a:pPr>
            <a:r>
              <a:rPr lang="en-US" sz="1345" spc="-33" b="true">
                <a:solidFill>
                  <a:srgbClr val="000000">
                    <a:alpha val="8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재료 낭비와 음식물 쓰레기 증가</a:t>
            </a: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많은 사람들이 냉장고 속 남은 재료를 어떻게</a:t>
            </a: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활용할지 몰라 재료를 그대로 버리는 경우가 많음.</a:t>
            </a:r>
          </a:p>
          <a:p>
            <a:pPr algn="l">
              <a:lnSpc>
                <a:spcPts val="981"/>
              </a:lnSpc>
            </a:pP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이는 음식물 쓰레기 증가와 그에 따른</a:t>
            </a: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환경 문제와 관련이 있기 때문에, 재료 활용을</a:t>
            </a: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극대화 할 수 있는 방법이 필요.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92971" y="5759777"/>
            <a:ext cx="5045719" cy="123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1"/>
              </a:lnSpc>
            </a:pPr>
            <a:r>
              <a:rPr lang="en-US" sz="1345" spc="-33" b="true">
                <a:solidFill>
                  <a:srgbClr val="000000">
                    <a:alpha val="8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요리 아이디어 부족</a:t>
            </a: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재료를 사용할 새로운 레시피를 찾는 것이 번거로움.</a:t>
            </a:r>
          </a:p>
          <a:p>
            <a:pPr algn="l">
              <a:lnSpc>
                <a:spcPts val="981"/>
              </a:lnSpc>
            </a:pPr>
          </a:p>
          <a:p>
            <a:pPr algn="l">
              <a:lnSpc>
                <a:spcPts val="2421"/>
              </a:lnSpc>
            </a:pPr>
            <a:r>
              <a:rPr lang="en-US" sz="1345" spc="-33" b="true">
                <a:solidFill>
                  <a:srgbClr val="000000">
                    <a:alpha val="8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 부족</a:t>
            </a: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요리 초보자는 조리 과정에서 정확한 조리법이나 대체 재료 정보를 얻기 어려움.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000" y="2641281"/>
            <a:ext cx="3940100" cy="1966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1"/>
              </a:lnSpc>
            </a:pPr>
            <a:r>
              <a:rPr lang="en-US" sz="1345" spc="-33" b="true">
                <a:solidFill>
                  <a:srgbClr val="000000">
                    <a:alpha val="80000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사용자의 다양한 요구와 시간 부족</a:t>
            </a: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바쁜 현대인들은 요리를 준비하는 과정에서</a:t>
            </a: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검색과 계획에 많은 시간을 소모하며,</a:t>
            </a: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간단하고 직관적인 솔루션을 원함.</a:t>
            </a:r>
          </a:p>
          <a:p>
            <a:pPr algn="l">
              <a:lnSpc>
                <a:spcPts val="981"/>
              </a:lnSpc>
            </a:pP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또한 가족 구성원의 다양한 취향, 알레르기,</a:t>
            </a: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건강 고려 사항 때문에 한 가지 요리를</a:t>
            </a:r>
          </a:p>
          <a:p>
            <a:pPr algn="l">
              <a:lnSpc>
                <a:spcPts val="2061"/>
              </a:lnSpc>
            </a:pPr>
            <a:r>
              <a:rPr lang="en-US" sz="1145" spc="-28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선택하기 어려움.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r>
          </a:p>
        </p:txBody>
      </p:sp>
      <p:sp>
        <p:nvSpPr>
          <p:cNvPr name="Freeform 10" id="10">
            <a:hlinkClick r:id="rId5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24649" y="910247"/>
            <a:ext cx="2287987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02. 프로젝트 기획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5972" y="3623263"/>
            <a:ext cx="2412893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사용자가 선택한 재료를 기반으로</a:t>
            </a:r>
          </a:p>
          <a:p>
            <a:pPr algn="l">
              <a:lnSpc>
                <a:spcPts val="2039"/>
              </a:lnSpc>
            </a:pPr>
            <a:r>
              <a:rPr lang="en-US" sz="1200" spc="-24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AI가 즉각적이고 적합한 요리</a:t>
            </a:r>
          </a:p>
          <a:p>
            <a:pPr algn="l">
              <a:lnSpc>
                <a:spcPts val="2039"/>
              </a:lnSpc>
            </a:pPr>
            <a:r>
              <a:rPr lang="en-US" sz="1200" spc="-24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레시피를 추천</a:t>
            </a: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하여 재료 낭비를 줄임.</a:t>
            </a:r>
          </a:p>
          <a:p>
            <a:pPr algn="l">
              <a:lnSpc>
                <a:spcPts val="2039"/>
              </a:lnSpc>
            </a:pP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복잡한 검색 과정을 생략하고,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데이터베이스와 OpenAI API를 활용해</a:t>
            </a:r>
          </a:p>
          <a:p>
            <a:pPr algn="l">
              <a:lnSpc>
                <a:spcPts val="2039"/>
              </a:lnSpc>
            </a:pPr>
            <a:r>
              <a:rPr lang="en-US" sz="1200" spc="-24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개인화된 요리 추천</a:t>
            </a: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을 제공.</a:t>
            </a:r>
          </a:p>
          <a:p>
            <a:pPr algn="l">
              <a:lnSpc>
                <a:spcPts val="2039"/>
              </a:lnSpc>
            </a:pP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조리 과정을 단계별로 시각적으로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안내하여 시간을 절약하고,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요리 준비를 더 효율적으로 만듦.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10815" y="3623263"/>
            <a:ext cx="2523618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200" spc="-24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냉장고 UI 기반의 직관적인</a:t>
            </a:r>
          </a:p>
          <a:p>
            <a:pPr algn="l">
              <a:lnSpc>
                <a:spcPts val="2039"/>
              </a:lnSpc>
            </a:pPr>
            <a:r>
              <a:rPr lang="en-US" sz="1200" spc="-24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인터페이스</a:t>
            </a: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를 통해 사용자가 재료를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쉽게 선택하고 요리를 추천받도록 설계.</a:t>
            </a:r>
          </a:p>
          <a:p>
            <a:pPr algn="l">
              <a:lnSpc>
                <a:spcPts val="2039"/>
              </a:lnSpc>
            </a:pPr>
          </a:p>
          <a:p>
            <a:pPr algn="l">
              <a:lnSpc>
                <a:spcPts val="2039"/>
              </a:lnSpc>
            </a:pPr>
            <a:r>
              <a:rPr lang="en-US" sz="1200" spc="-24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ChatGPT 연동 기능</a:t>
            </a: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으로 조리 중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생길 수 있는 궁금증을 즉각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해결할 수 있도록 지원.</a:t>
            </a:r>
          </a:p>
          <a:p>
            <a:pPr algn="l">
              <a:lnSpc>
                <a:spcPts val="2039"/>
              </a:lnSpc>
            </a:pP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레시피 추천에 </a:t>
            </a:r>
            <a:r>
              <a:rPr lang="en-US" sz="1200" spc="-24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알레르기 정보와</a:t>
            </a:r>
          </a:p>
          <a:p>
            <a:pPr algn="l">
              <a:lnSpc>
                <a:spcPts val="2039"/>
              </a:lnSpc>
            </a:pPr>
            <a:r>
              <a:rPr lang="en-US" sz="1200" spc="-24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칼로리 정보</a:t>
            </a: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를 포함하여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사용자 맞춤형 건강한 요리 경험을 제공.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20382" y="3623263"/>
            <a:ext cx="2523618" cy="359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200" spc="-24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몰입감 있는 시각적 조리 안내</a:t>
            </a: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와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냉장고 UI, 클릭 애니메이션 등을 통해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사용자가 요리에 대한 흥미를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느끼도록 유도.</a:t>
            </a:r>
          </a:p>
          <a:p>
            <a:pPr algn="l">
              <a:lnSpc>
                <a:spcPts val="2039"/>
              </a:lnSpc>
            </a:pP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ChatGPT와의 실시간 상호작용을 통해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요리 과정에서 발생하는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두려움과 궁금증을 해소하고,</a:t>
            </a:r>
          </a:p>
          <a:p>
            <a:pPr algn="l">
              <a:lnSpc>
                <a:spcPts val="2039"/>
              </a:lnSpc>
            </a:pPr>
            <a:r>
              <a:rPr lang="en-US" sz="1200" spc="-24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성공적인 요리 경험</a:t>
            </a: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을 제공.</a:t>
            </a:r>
          </a:p>
          <a:p>
            <a:pPr algn="l">
              <a:lnSpc>
                <a:spcPts val="2039"/>
              </a:lnSpc>
            </a:pP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단순한 정보 전달을 넘어,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사용자가 요리 과정을 즐길 수 있는</a:t>
            </a:r>
          </a:p>
          <a:p>
            <a:pPr algn="l">
              <a:lnSpc>
                <a:spcPts val="2039"/>
              </a:lnSpc>
            </a:pPr>
            <a:r>
              <a:rPr lang="en-US" sz="1200" spc="-24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재미있는 경험</a:t>
            </a: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을 설계하여</a:t>
            </a:r>
          </a:p>
          <a:p>
            <a:pPr algn="l">
              <a:lnSpc>
                <a:spcPts val="2039"/>
              </a:lnSpc>
            </a:pPr>
            <a:r>
              <a:rPr lang="en-US" sz="1200" spc="-24">
                <a:solidFill>
                  <a:srgbClr val="000000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요리에 대한 자신감을 높임.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1453" y="2066317"/>
            <a:ext cx="643981" cy="76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7"/>
              </a:lnSpc>
              <a:spcBef>
                <a:spcPct val="0"/>
              </a:spcBef>
            </a:pPr>
            <a:r>
              <a:rPr lang="en-US" b="true" sz="4434">
                <a:solidFill>
                  <a:srgbClr val="A94D2D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29986" y="2066317"/>
            <a:ext cx="643981" cy="76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7"/>
              </a:lnSpc>
              <a:spcBef>
                <a:spcPct val="0"/>
              </a:spcBef>
            </a:pPr>
            <a:r>
              <a:rPr lang="en-US" b="true" sz="4434">
                <a:solidFill>
                  <a:srgbClr val="A94D2D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67979" y="2066317"/>
            <a:ext cx="643981" cy="76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7"/>
              </a:lnSpc>
              <a:spcBef>
                <a:spcPct val="0"/>
              </a:spcBef>
            </a:pPr>
            <a:r>
              <a:rPr lang="en-US" b="true" sz="4434">
                <a:solidFill>
                  <a:srgbClr val="A94D2D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8244" y="2854078"/>
            <a:ext cx="530398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효율성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86777" y="2854078"/>
            <a:ext cx="530398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편리함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86349" y="2854078"/>
            <a:ext cx="1105618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재미와 자신감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7295" y="3186165"/>
            <a:ext cx="1592455" cy="22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2"/>
              </a:lnSpc>
            </a:pPr>
            <a:r>
              <a:rPr lang="en-US" sz="1221" spc="-30">
                <a:solidFill>
                  <a:srgbClr val="A94D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재료와 시간의 최대 활용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18526" y="3186165"/>
            <a:ext cx="1547633" cy="22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2"/>
              </a:lnSpc>
            </a:pPr>
            <a:r>
              <a:rPr lang="en-US" sz="1221" spc="-30">
                <a:solidFill>
                  <a:srgbClr val="A94D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간단하고 직관적인 경험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97034" y="3186165"/>
            <a:ext cx="1726922" cy="22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2"/>
              </a:lnSpc>
            </a:pPr>
            <a:r>
              <a:rPr lang="en-US" sz="1221" spc="-30">
                <a:solidFill>
                  <a:srgbClr val="A94D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요리를 즐겁게 만드는 요소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95580" y="6968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11</a:t>
            </a:r>
          </a:p>
        </p:txBody>
      </p:sp>
      <p:sp>
        <p:nvSpPr>
          <p:cNvPr name="Freeform 17" id="17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24649" y="1602658"/>
            <a:ext cx="2744245" cy="55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프로젝트 목표</a:t>
            </a:r>
          </a:p>
          <a:p>
            <a:pPr algn="just">
              <a:lnSpc>
                <a:spcPts val="1708"/>
              </a:lnSpc>
              <a:spcBef>
                <a:spcPct val="0"/>
              </a:spcBef>
            </a:pPr>
            <a:r>
              <a:rPr lang="en-US" sz="1220" spc="-54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(니즈에 따른 해결방안)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24649" y="910247"/>
            <a:ext cx="2401436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02. 프로젝트 기획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4649" y="1602658"/>
            <a:ext cx="274424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프로젝트 일정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6608" y="3356827"/>
            <a:ext cx="1940928" cy="51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페르소나, 필요 기능</a:t>
            </a:r>
          </a:p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및 개선 기능 정리</a:t>
            </a:r>
          </a:p>
        </p:txBody>
      </p:sp>
      <p:sp>
        <p:nvSpPr>
          <p:cNvPr name="AutoShape 6" id="6"/>
          <p:cNvSpPr/>
          <p:nvPr/>
        </p:nvSpPr>
        <p:spPr>
          <a:xfrm>
            <a:off x="1874956" y="3115198"/>
            <a:ext cx="9414563" cy="0"/>
          </a:xfrm>
          <a:prstGeom prst="line">
            <a:avLst/>
          </a:prstGeom>
          <a:ln cap="flat" w="9525">
            <a:solidFill>
              <a:srgbClr val="B2643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874956" y="2987869"/>
            <a:ext cx="224233" cy="254658"/>
            <a:chOff x="0" y="0"/>
            <a:chExt cx="71569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5690" cy="812800"/>
            </a:xfrm>
            <a:custGeom>
              <a:avLst/>
              <a:gdLst/>
              <a:ahLst/>
              <a:cxnLst/>
              <a:rect r="r" b="b" t="t" l="l"/>
              <a:pathLst>
                <a:path h="812800" w="715690">
                  <a:moveTo>
                    <a:pt x="357845" y="0"/>
                  </a:moveTo>
                  <a:cubicBezTo>
                    <a:pt x="160213" y="0"/>
                    <a:pt x="0" y="181951"/>
                    <a:pt x="0" y="406400"/>
                  </a:cubicBezTo>
                  <a:cubicBezTo>
                    <a:pt x="0" y="630849"/>
                    <a:pt x="160213" y="812800"/>
                    <a:pt x="357845" y="812800"/>
                  </a:cubicBezTo>
                  <a:cubicBezTo>
                    <a:pt x="555477" y="812800"/>
                    <a:pt x="715690" y="630849"/>
                    <a:pt x="715690" y="406400"/>
                  </a:cubicBezTo>
                  <a:cubicBezTo>
                    <a:pt x="715690" y="181951"/>
                    <a:pt x="555477" y="0"/>
                    <a:pt x="357845" y="0"/>
                  </a:cubicBezTo>
                  <a:close/>
                </a:path>
              </a:pathLst>
            </a:custGeom>
            <a:solidFill>
              <a:srgbClr val="B2643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67096" y="38100"/>
              <a:ext cx="581498" cy="698500"/>
            </a:xfrm>
            <a:prstGeom prst="rect">
              <a:avLst/>
            </a:prstGeom>
          </p:spPr>
          <p:txBody>
            <a:bodyPr anchor="ctr" rtlCol="false" tIns="31470" lIns="31470" bIns="31470" rIns="31470"/>
            <a:lstStyle/>
            <a:p>
              <a:pPr algn="ctr">
                <a:lnSpc>
                  <a:spcPts val="173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72423" y="2987869"/>
            <a:ext cx="224233" cy="254658"/>
            <a:chOff x="0" y="0"/>
            <a:chExt cx="71569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5690" cy="812800"/>
            </a:xfrm>
            <a:custGeom>
              <a:avLst/>
              <a:gdLst/>
              <a:ahLst/>
              <a:cxnLst/>
              <a:rect r="r" b="b" t="t" l="l"/>
              <a:pathLst>
                <a:path h="812800" w="715690">
                  <a:moveTo>
                    <a:pt x="357845" y="0"/>
                  </a:moveTo>
                  <a:cubicBezTo>
                    <a:pt x="160213" y="0"/>
                    <a:pt x="0" y="181951"/>
                    <a:pt x="0" y="406400"/>
                  </a:cubicBezTo>
                  <a:cubicBezTo>
                    <a:pt x="0" y="630849"/>
                    <a:pt x="160213" y="812800"/>
                    <a:pt x="357845" y="812800"/>
                  </a:cubicBezTo>
                  <a:cubicBezTo>
                    <a:pt x="555477" y="812800"/>
                    <a:pt x="715690" y="630849"/>
                    <a:pt x="715690" y="406400"/>
                  </a:cubicBezTo>
                  <a:cubicBezTo>
                    <a:pt x="715690" y="181951"/>
                    <a:pt x="555477" y="0"/>
                    <a:pt x="357845" y="0"/>
                  </a:cubicBezTo>
                  <a:close/>
                </a:path>
              </a:pathLst>
            </a:custGeom>
            <a:solidFill>
              <a:srgbClr val="B264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67096" y="38100"/>
              <a:ext cx="581498" cy="698500"/>
            </a:xfrm>
            <a:prstGeom prst="rect">
              <a:avLst/>
            </a:prstGeom>
          </p:spPr>
          <p:txBody>
            <a:bodyPr anchor="ctr" rtlCol="false" tIns="31470" lIns="31470" bIns="31470" rIns="31470"/>
            <a:lstStyle/>
            <a:p>
              <a:pPr algn="ctr">
                <a:lnSpc>
                  <a:spcPts val="173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69891" y="2987869"/>
            <a:ext cx="224233" cy="254658"/>
            <a:chOff x="0" y="0"/>
            <a:chExt cx="71569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5690" cy="812800"/>
            </a:xfrm>
            <a:custGeom>
              <a:avLst/>
              <a:gdLst/>
              <a:ahLst/>
              <a:cxnLst/>
              <a:rect r="r" b="b" t="t" l="l"/>
              <a:pathLst>
                <a:path h="812800" w="715690">
                  <a:moveTo>
                    <a:pt x="357845" y="0"/>
                  </a:moveTo>
                  <a:cubicBezTo>
                    <a:pt x="160213" y="0"/>
                    <a:pt x="0" y="181951"/>
                    <a:pt x="0" y="406400"/>
                  </a:cubicBezTo>
                  <a:cubicBezTo>
                    <a:pt x="0" y="630849"/>
                    <a:pt x="160213" y="812800"/>
                    <a:pt x="357845" y="812800"/>
                  </a:cubicBezTo>
                  <a:cubicBezTo>
                    <a:pt x="555477" y="812800"/>
                    <a:pt x="715690" y="630849"/>
                    <a:pt x="715690" y="406400"/>
                  </a:cubicBezTo>
                  <a:cubicBezTo>
                    <a:pt x="715690" y="181951"/>
                    <a:pt x="555477" y="0"/>
                    <a:pt x="357845" y="0"/>
                  </a:cubicBezTo>
                  <a:close/>
                </a:path>
              </a:pathLst>
            </a:custGeom>
            <a:solidFill>
              <a:srgbClr val="B2643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67096" y="38100"/>
              <a:ext cx="581498" cy="698500"/>
            </a:xfrm>
            <a:prstGeom prst="rect">
              <a:avLst/>
            </a:prstGeom>
          </p:spPr>
          <p:txBody>
            <a:bodyPr anchor="ctr" rtlCol="false" tIns="31470" lIns="31470" bIns="31470" rIns="31470"/>
            <a:lstStyle/>
            <a:p>
              <a:pPr algn="ctr">
                <a:lnSpc>
                  <a:spcPts val="173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67358" y="2987869"/>
            <a:ext cx="224233" cy="254658"/>
            <a:chOff x="0" y="0"/>
            <a:chExt cx="71569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5690" cy="812800"/>
            </a:xfrm>
            <a:custGeom>
              <a:avLst/>
              <a:gdLst/>
              <a:ahLst/>
              <a:cxnLst/>
              <a:rect r="r" b="b" t="t" l="l"/>
              <a:pathLst>
                <a:path h="812800" w="715690">
                  <a:moveTo>
                    <a:pt x="357845" y="0"/>
                  </a:moveTo>
                  <a:cubicBezTo>
                    <a:pt x="160213" y="0"/>
                    <a:pt x="0" y="181951"/>
                    <a:pt x="0" y="406400"/>
                  </a:cubicBezTo>
                  <a:cubicBezTo>
                    <a:pt x="0" y="630849"/>
                    <a:pt x="160213" y="812800"/>
                    <a:pt x="357845" y="812800"/>
                  </a:cubicBezTo>
                  <a:cubicBezTo>
                    <a:pt x="555477" y="812800"/>
                    <a:pt x="715690" y="630849"/>
                    <a:pt x="715690" y="406400"/>
                  </a:cubicBezTo>
                  <a:cubicBezTo>
                    <a:pt x="715690" y="181951"/>
                    <a:pt x="555477" y="0"/>
                    <a:pt x="357845" y="0"/>
                  </a:cubicBezTo>
                  <a:close/>
                </a:path>
              </a:pathLst>
            </a:custGeom>
            <a:solidFill>
              <a:srgbClr val="B2643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67096" y="38100"/>
              <a:ext cx="581498" cy="698500"/>
            </a:xfrm>
            <a:prstGeom prst="rect">
              <a:avLst/>
            </a:prstGeom>
          </p:spPr>
          <p:txBody>
            <a:bodyPr anchor="ctr" rtlCol="false" tIns="31470" lIns="31470" bIns="31470" rIns="31470"/>
            <a:lstStyle/>
            <a:p>
              <a:pPr algn="ctr">
                <a:lnSpc>
                  <a:spcPts val="1734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-36000" y="5635161"/>
            <a:ext cx="10170563" cy="4763"/>
          </a:xfrm>
          <a:prstGeom prst="line">
            <a:avLst/>
          </a:prstGeom>
          <a:ln cap="flat" w="9525">
            <a:solidFill>
              <a:srgbClr val="B2643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743483" y="5512594"/>
            <a:ext cx="224233" cy="254658"/>
            <a:chOff x="0" y="0"/>
            <a:chExt cx="71569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15690" cy="812800"/>
            </a:xfrm>
            <a:custGeom>
              <a:avLst/>
              <a:gdLst/>
              <a:ahLst/>
              <a:cxnLst/>
              <a:rect r="r" b="b" t="t" l="l"/>
              <a:pathLst>
                <a:path h="812800" w="715690">
                  <a:moveTo>
                    <a:pt x="357845" y="0"/>
                  </a:moveTo>
                  <a:cubicBezTo>
                    <a:pt x="160213" y="0"/>
                    <a:pt x="0" y="181951"/>
                    <a:pt x="0" y="406400"/>
                  </a:cubicBezTo>
                  <a:cubicBezTo>
                    <a:pt x="0" y="630849"/>
                    <a:pt x="160213" y="812800"/>
                    <a:pt x="357845" y="812800"/>
                  </a:cubicBezTo>
                  <a:cubicBezTo>
                    <a:pt x="555477" y="812800"/>
                    <a:pt x="715690" y="630849"/>
                    <a:pt x="715690" y="406400"/>
                  </a:cubicBezTo>
                  <a:cubicBezTo>
                    <a:pt x="715690" y="181951"/>
                    <a:pt x="555477" y="0"/>
                    <a:pt x="357845" y="0"/>
                  </a:cubicBezTo>
                  <a:close/>
                </a:path>
              </a:pathLst>
            </a:custGeom>
            <a:solidFill>
              <a:srgbClr val="B2643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67096" y="38100"/>
              <a:ext cx="581498" cy="698500"/>
            </a:xfrm>
            <a:prstGeom prst="rect">
              <a:avLst/>
            </a:prstGeom>
          </p:spPr>
          <p:txBody>
            <a:bodyPr anchor="ctr" rtlCol="false" tIns="31470" lIns="31470" bIns="31470" rIns="31470"/>
            <a:lstStyle/>
            <a:p>
              <a:pPr algn="ctr">
                <a:lnSpc>
                  <a:spcPts val="1734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040950" y="5512594"/>
            <a:ext cx="224233" cy="254658"/>
            <a:chOff x="0" y="0"/>
            <a:chExt cx="71569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15690" cy="812800"/>
            </a:xfrm>
            <a:custGeom>
              <a:avLst/>
              <a:gdLst/>
              <a:ahLst/>
              <a:cxnLst/>
              <a:rect r="r" b="b" t="t" l="l"/>
              <a:pathLst>
                <a:path h="812800" w="715690">
                  <a:moveTo>
                    <a:pt x="357845" y="0"/>
                  </a:moveTo>
                  <a:cubicBezTo>
                    <a:pt x="160213" y="0"/>
                    <a:pt x="0" y="181951"/>
                    <a:pt x="0" y="406400"/>
                  </a:cubicBezTo>
                  <a:cubicBezTo>
                    <a:pt x="0" y="630849"/>
                    <a:pt x="160213" y="812800"/>
                    <a:pt x="357845" y="812800"/>
                  </a:cubicBezTo>
                  <a:cubicBezTo>
                    <a:pt x="555477" y="812800"/>
                    <a:pt x="715690" y="630849"/>
                    <a:pt x="715690" y="406400"/>
                  </a:cubicBezTo>
                  <a:cubicBezTo>
                    <a:pt x="715690" y="181951"/>
                    <a:pt x="555477" y="0"/>
                    <a:pt x="357845" y="0"/>
                  </a:cubicBezTo>
                  <a:close/>
                </a:path>
              </a:pathLst>
            </a:custGeom>
            <a:solidFill>
              <a:srgbClr val="B2643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7096" y="38100"/>
              <a:ext cx="581498" cy="698500"/>
            </a:xfrm>
            <a:prstGeom prst="rect">
              <a:avLst/>
            </a:prstGeom>
          </p:spPr>
          <p:txBody>
            <a:bodyPr anchor="ctr" rtlCol="false" tIns="31470" lIns="31470" bIns="31470" rIns="31470"/>
            <a:lstStyle/>
            <a:p>
              <a:pPr algn="ctr">
                <a:lnSpc>
                  <a:spcPts val="1734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338418" y="5512594"/>
            <a:ext cx="224233" cy="254658"/>
            <a:chOff x="0" y="0"/>
            <a:chExt cx="71569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15690" cy="812800"/>
            </a:xfrm>
            <a:custGeom>
              <a:avLst/>
              <a:gdLst/>
              <a:ahLst/>
              <a:cxnLst/>
              <a:rect r="r" b="b" t="t" l="l"/>
              <a:pathLst>
                <a:path h="812800" w="715690">
                  <a:moveTo>
                    <a:pt x="357845" y="0"/>
                  </a:moveTo>
                  <a:cubicBezTo>
                    <a:pt x="160213" y="0"/>
                    <a:pt x="0" y="181951"/>
                    <a:pt x="0" y="406400"/>
                  </a:cubicBezTo>
                  <a:cubicBezTo>
                    <a:pt x="0" y="630849"/>
                    <a:pt x="160213" y="812800"/>
                    <a:pt x="357845" y="812800"/>
                  </a:cubicBezTo>
                  <a:cubicBezTo>
                    <a:pt x="555477" y="812800"/>
                    <a:pt x="715690" y="630849"/>
                    <a:pt x="715690" y="406400"/>
                  </a:cubicBezTo>
                  <a:cubicBezTo>
                    <a:pt x="715690" y="181951"/>
                    <a:pt x="555477" y="0"/>
                    <a:pt x="357845" y="0"/>
                  </a:cubicBezTo>
                  <a:close/>
                </a:path>
              </a:pathLst>
            </a:custGeom>
            <a:solidFill>
              <a:srgbClr val="B2643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7096" y="38100"/>
              <a:ext cx="581498" cy="698500"/>
            </a:xfrm>
            <a:prstGeom prst="rect">
              <a:avLst/>
            </a:prstGeom>
          </p:spPr>
          <p:txBody>
            <a:bodyPr anchor="ctr" rtlCol="false" tIns="31470" lIns="31470" bIns="31470" rIns="31470"/>
            <a:lstStyle/>
            <a:p>
              <a:pPr algn="ctr">
                <a:lnSpc>
                  <a:spcPts val="1734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635885" y="5512594"/>
            <a:ext cx="224233" cy="254658"/>
            <a:chOff x="0" y="0"/>
            <a:chExt cx="71569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15690" cy="812800"/>
            </a:xfrm>
            <a:custGeom>
              <a:avLst/>
              <a:gdLst/>
              <a:ahLst/>
              <a:cxnLst/>
              <a:rect r="r" b="b" t="t" l="l"/>
              <a:pathLst>
                <a:path h="812800" w="715690">
                  <a:moveTo>
                    <a:pt x="357845" y="0"/>
                  </a:moveTo>
                  <a:cubicBezTo>
                    <a:pt x="160213" y="0"/>
                    <a:pt x="0" y="181951"/>
                    <a:pt x="0" y="406400"/>
                  </a:cubicBezTo>
                  <a:cubicBezTo>
                    <a:pt x="0" y="630849"/>
                    <a:pt x="160213" y="812800"/>
                    <a:pt x="357845" y="812800"/>
                  </a:cubicBezTo>
                  <a:cubicBezTo>
                    <a:pt x="555477" y="812800"/>
                    <a:pt x="715690" y="630849"/>
                    <a:pt x="715690" y="406400"/>
                  </a:cubicBezTo>
                  <a:cubicBezTo>
                    <a:pt x="715690" y="181951"/>
                    <a:pt x="555477" y="0"/>
                    <a:pt x="357845" y="0"/>
                  </a:cubicBezTo>
                  <a:close/>
                </a:path>
              </a:pathLst>
            </a:custGeom>
            <a:solidFill>
              <a:srgbClr val="B2643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67096" y="38100"/>
              <a:ext cx="581498" cy="698500"/>
            </a:xfrm>
            <a:prstGeom prst="rect">
              <a:avLst/>
            </a:prstGeom>
          </p:spPr>
          <p:txBody>
            <a:bodyPr anchor="ctr" rtlCol="false" tIns="31470" lIns="31470" bIns="31470" rIns="31470"/>
            <a:lstStyle/>
            <a:p>
              <a:pPr algn="ctr">
                <a:lnSpc>
                  <a:spcPts val="1734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36568" y="5512594"/>
            <a:ext cx="224233" cy="254658"/>
            <a:chOff x="0" y="0"/>
            <a:chExt cx="71569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15690" cy="812800"/>
            </a:xfrm>
            <a:custGeom>
              <a:avLst/>
              <a:gdLst/>
              <a:ahLst/>
              <a:cxnLst/>
              <a:rect r="r" b="b" t="t" l="l"/>
              <a:pathLst>
                <a:path h="812800" w="715690">
                  <a:moveTo>
                    <a:pt x="357845" y="0"/>
                  </a:moveTo>
                  <a:cubicBezTo>
                    <a:pt x="160213" y="0"/>
                    <a:pt x="0" y="181951"/>
                    <a:pt x="0" y="406400"/>
                  </a:cubicBezTo>
                  <a:cubicBezTo>
                    <a:pt x="0" y="630849"/>
                    <a:pt x="160213" y="812800"/>
                    <a:pt x="357845" y="812800"/>
                  </a:cubicBezTo>
                  <a:cubicBezTo>
                    <a:pt x="555477" y="812800"/>
                    <a:pt x="715690" y="630849"/>
                    <a:pt x="715690" y="406400"/>
                  </a:cubicBezTo>
                  <a:cubicBezTo>
                    <a:pt x="715690" y="181951"/>
                    <a:pt x="555477" y="0"/>
                    <a:pt x="357845" y="0"/>
                  </a:cubicBezTo>
                  <a:close/>
                </a:path>
              </a:pathLst>
            </a:custGeom>
            <a:solidFill>
              <a:srgbClr val="B2643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67096" y="38100"/>
              <a:ext cx="581498" cy="698500"/>
            </a:xfrm>
            <a:prstGeom prst="rect">
              <a:avLst/>
            </a:prstGeom>
          </p:spPr>
          <p:txBody>
            <a:bodyPr anchor="ctr" rtlCol="false" tIns="31470" lIns="31470" bIns="31470" rIns="31470"/>
            <a:lstStyle/>
            <a:p>
              <a:pPr algn="ctr">
                <a:lnSpc>
                  <a:spcPts val="1734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21873" y="2473483"/>
            <a:ext cx="530398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83341" y="2473483"/>
            <a:ext cx="530398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47049" y="3356827"/>
            <a:ext cx="1940928" cy="51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화면 설계서,</a:t>
            </a:r>
          </a:p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기능 명세서 초안 작성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442456" y="2473483"/>
            <a:ext cx="963681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11.8 - 11.10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126313" y="2473483"/>
            <a:ext cx="911388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11.6 - 11.7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909011" y="3356827"/>
            <a:ext cx="1940928" cy="78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세부 디자인 및</a:t>
            </a:r>
          </a:p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Concept</a:t>
            </a: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 작업,</a:t>
            </a:r>
          </a:p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기본 코드 밑작업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611543" y="3356827"/>
            <a:ext cx="1940928" cy="78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문서 체계화</a:t>
            </a:r>
          </a:p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(화면설계서, 기능명세서,</a:t>
            </a:r>
          </a:p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Wireframe)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7863" y="4986010"/>
            <a:ext cx="1095473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11.11 - 11.12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-101972" y="5990527"/>
            <a:ext cx="1940928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Front-end 작업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605330" y="4986010"/>
            <a:ext cx="1095473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11.13 - 11.14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00948" y="4986010"/>
            <a:ext cx="1095473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11.18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198420" y="4986010"/>
            <a:ext cx="1095473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11.17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902798" y="4986010"/>
            <a:ext cx="1095473" cy="3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521" spc="-38">
                <a:solidFill>
                  <a:srgbClr val="4D4B4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11.15 - 11.16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216271" y="5942902"/>
            <a:ext cx="1940928" cy="51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Front-end 작업 및</a:t>
            </a:r>
          </a:p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Back-end 작업 진행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078220" y="5838127"/>
            <a:ext cx="1940928" cy="51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최종 점검,</a:t>
            </a:r>
          </a:p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프로젝트 종료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790430" y="5990527"/>
            <a:ext cx="1940928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발표 문서 작업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513738" y="5942902"/>
            <a:ext cx="1940928" cy="51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오류 수정 및</a:t>
            </a:r>
          </a:p>
          <a:p>
            <a:pPr algn="ctr">
              <a:lnSpc>
                <a:spcPts val="2160"/>
              </a:lnSpc>
            </a:pPr>
            <a:r>
              <a:rPr lang="en-US" sz="1200" spc="-24">
                <a:solidFill>
                  <a:srgbClr val="4D4B4B"/>
                </a:solidFill>
                <a:latin typeface="Source Han Sans KR Extra-Light"/>
                <a:ea typeface="Source Han Sans KR Extra-Light"/>
                <a:cs typeface="Source Han Sans KR Extra-Light"/>
                <a:sym typeface="Source Han Sans KR Extra-Light"/>
              </a:rPr>
              <a:t>코드 Confirm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12</a:t>
            </a:r>
          </a:p>
        </p:txBody>
      </p:sp>
      <p:sp>
        <p:nvSpPr>
          <p:cNvPr name="Freeform 53" id="53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24649" y="910247"/>
            <a:ext cx="2345858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02. 프로젝트 기획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4649" y="1602658"/>
            <a:ext cx="469171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프로젝트에 사용된 기술 및 주요 라이브러리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85503" y="2473558"/>
            <a:ext cx="2012793" cy="1749892"/>
            <a:chOff x="0" y="0"/>
            <a:chExt cx="2683724" cy="23331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790357"/>
              <a:ext cx="1211557" cy="1119772"/>
            </a:xfrm>
            <a:custGeom>
              <a:avLst/>
              <a:gdLst/>
              <a:ahLst/>
              <a:cxnLst/>
              <a:rect r="r" b="b" t="t" l="l"/>
              <a:pathLst>
                <a:path h="1119772" w="1211557">
                  <a:moveTo>
                    <a:pt x="0" y="0"/>
                  </a:moveTo>
                  <a:lnTo>
                    <a:pt x="1211557" y="0"/>
                  </a:lnTo>
                  <a:lnTo>
                    <a:pt x="1211557" y="1119772"/>
                  </a:lnTo>
                  <a:lnTo>
                    <a:pt x="0" y="1119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01778" y="1946964"/>
              <a:ext cx="1008000" cy="386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8"/>
                </a:lnSpc>
                <a:spcBef>
                  <a:spcPct val="0"/>
                </a:spcBef>
              </a:pPr>
              <a:r>
                <a:rPr lang="en-US" b="true" sz="1720" spc="-77">
                  <a:solidFill>
                    <a:srgbClr val="4D4B4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React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504484" y="676856"/>
              <a:ext cx="1179241" cy="1206608"/>
            </a:xfrm>
            <a:custGeom>
              <a:avLst/>
              <a:gdLst/>
              <a:ahLst/>
              <a:cxnLst/>
              <a:rect r="r" b="b" t="t" l="l"/>
              <a:pathLst>
                <a:path h="1206608" w="1179241">
                  <a:moveTo>
                    <a:pt x="0" y="0"/>
                  </a:moveTo>
                  <a:lnTo>
                    <a:pt x="1179240" y="0"/>
                  </a:lnTo>
                  <a:lnTo>
                    <a:pt x="1179240" y="1206608"/>
                  </a:lnTo>
                  <a:lnTo>
                    <a:pt x="0" y="1206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6946" t="-6602" r="-64196" b="-14969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590104" y="1946964"/>
              <a:ext cx="1008000" cy="386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8"/>
                </a:lnSpc>
                <a:spcBef>
                  <a:spcPct val="0"/>
                </a:spcBef>
              </a:pPr>
              <a:r>
                <a:rPr lang="en-US" b="true" sz="1720" spc="-77">
                  <a:solidFill>
                    <a:srgbClr val="4D4B4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CSS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03634" y="-57150"/>
              <a:ext cx="1980456" cy="502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08"/>
                </a:lnSpc>
                <a:spcBef>
                  <a:spcPct val="0"/>
                </a:spcBef>
              </a:pPr>
              <a:r>
                <a:rPr lang="en-US" sz="2220" spc="-99">
                  <a:solidFill>
                    <a:srgbClr val="C34C26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Front-end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759839" y="3069330"/>
            <a:ext cx="1110045" cy="832534"/>
          </a:xfrm>
          <a:custGeom>
            <a:avLst/>
            <a:gdLst/>
            <a:ahLst/>
            <a:cxnLst/>
            <a:rect r="r" b="b" t="t" l="l"/>
            <a:pathLst>
              <a:path h="832534" w="1110045">
                <a:moveTo>
                  <a:pt x="0" y="0"/>
                </a:moveTo>
                <a:lnTo>
                  <a:pt x="1110045" y="0"/>
                </a:lnTo>
                <a:lnTo>
                  <a:pt x="1110045" y="832534"/>
                </a:lnTo>
                <a:lnTo>
                  <a:pt x="0" y="832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41463" y="3924256"/>
            <a:ext cx="1028421" cy="29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b="true" sz="1720" spc="-77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Django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008466" y="2926825"/>
            <a:ext cx="1117545" cy="1117545"/>
          </a:xfrm>
          <a:custGeom>
            <a:avLst/>
            <a:gdLst/>
            <a:ahLst/>
            <a:cxnLst/>
            <a:rect r="r" b="b" t="t" l="l"/>
            <a:pathLst>
              <a:path h="1117545" w="1117545">
                <a:moveTo>
                  <a:pt x="0" y="0"/>
                </a:moveTo>
                <a:lnTo>
                  <a:pt x="1117544" y="0"/>
                </a:lnTo>
                <a:lnTo>
                  <a:pt x="1117544" y="1117544"/>
                </a:lnTo>
                <a:lnTo>
                  <a:pt x="0" y="1117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112732" y="3924256"/>
            <a:ext cx="909013" cy="29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b="true" sz="1720" spc="-77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node.js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65795" y="2416408"/>
            <a:ext cx="1485342" cy="39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8"/>
              </a:lnSpc>
              <a:spcBef>
                <a:spcPct val="0"/>
              </a:spcBef>
            </a:pPr>
            <a:r>
              <a:rPr lang="en-US" sz="2220" spc="-99">
                <a:solidFill>
                  <a:srgbClr val="C34C26"/>
                </a:solidFill>
                <a:latin typeface="210 도시락"/>
                <a:ea typeface="210 도시락"/>
                <a:cs typeface="210 도시락"/>
                <a:sym typeface="210 도시락"/>
              </a:rPr>
              <a:t>Back-end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37218" y="4939596"/>
            <a:ext cx="1806818" cy="1737935"/>
            <a:chOff x="0" y="0"/>
            <a:chExt cx="2409091" cy="23172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559793"/>
              <a:ext cx="2409091" cy="1337045"/>
            </a:xfrm>
            <a:custGeom>
              <a:avLst/>
              <a:gdLst/>
              <a:ahLst/>
              <a:cxnLst/>
              <a:rect r="r" b="b" t="t" l="l"/>
              <a:pathLst>
                <a:path h="1337045" w="2409091">
                  <a:moveTo>
                    <a:pt x="0" y="0"/>
                  </a:moveTo>
                  <a:lnTo>
                    <a:pt x="2409091" y="0"/>
                  </a:lnTo>
                  <a:lnTo>
                    <a:pt x="2409091" y="1337046"/>
                  </a:lnTo>
                  <a:lnTo>
                    <a:pt x="0" y="1337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639751" y="1931021"/>
              <a:ext cx="1212017" cy="386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8"/>
                </a:lnSpc>
                <a:spcBef>
                  <a:spcPct val="0"/>
                </a:spcBef>
              </a:pPr>
              <a:r>
                <a:rPr lang="en-US" b="true" sz="1720" spc="-77">
                  <a:solidFill>
                    <a:srgbClr val="4D4B4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MySQL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21598" y="-57150"/>
              <a:ext cx="1848322" cy="502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08"/>
                </a:lnSpc>
                <a:spcBef>
                  <a:spcPct val="0"/>
                </a:spcBef>
              </a:pPr>
              <a:r>
                <a:rPr lang="en-US" sz="2220" spc="-99">
                  <a:solidFill>
                    <a:srgbClr val="C34C26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Database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805986" y="4939596"/>
            <a:ext cx="1604500" cy="1737935"/>
            <a:chOff x="0" y="0"/>
            <a:chExt cx="2139334" cy="23172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4872" y="716870"/>
              <a:ext cx="1129590" cy="1129590"/>
            </a:xfrm>
            <a:custGeom>
              <a:avLst/>
              <a:gdLst/>
              <a:ahLst/>
              <a:cxnLst/>
              <a:rect r="r" b="b" t="t" l="l"/>
              <a:pathLst>
                <a:path h="1129590" w="1129590">
                  <a:moveTo>
                    <a:pt x="0" y="0"/>
                  </a:moveTo>
                  <a:lnTo>
                    <a:pt x="1129590" y="0"/>
                  </a:lnTo>
                  <a:lnTo>
                    <a:pt x="1129590" y="1129589"/>
                  </a:lnTo>
                  <a:lnTo>
                    <a:pt x="0" y="1129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343920" y="1931021"/>
              <a:ext cx="1451495" cy="386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8"/>
                </a:lnSpc>
                <a:spcBef>
                  <a:spcPct val="0"/>
                </a:spcBef>
              </a:pPr>
              <a:r>
                <a:rPr lang="en-US" b="true" sz="1720" spc="-77">
                  <a:solidFill>
                    <a:srgbClr val="4D4B4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chatGPT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2139334" cy="502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08"/>
                </a:lnSpc>
                <a:spcBef>
                  <a:spcPct val="0"/>
                </a:spcBef>
              </a:pPr>
              <a:r>
                <a:rPr lang="en-US" sz="2220" spc="-99">
                  <a:solidFill>
                    <a:srgbClr val="C34C26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OpenAI API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723898" y="4939596"/>
            <a:ext cx="1975473" cy="1737935"/>
            <a:chOff x="0" y="0"/>
            <a:chExt cx="2633965" cy="23172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91907" y="712063"/>
              <a:ext cx="1250151" cy="1257058"/>
            </a:xfrm>
            <a:custGeom>
              <a:avLst/>
              <a:gdLst/>
              <a:ahLst/>
              <a:cxnLst/>
              <a:rect r="r" b="b" t="t" l="l"/>
              <a:pathLst>
                <a:path h="1257058" w="1250151">
                  <a:moveTo>
                    <a:pt x="0" y="0"/>
                  </a:moveTo>
                  <a:lnTo>
                    <a:pt x="1250151" y="0"/>
                  </a:lnTo>
                  <a:lnTo>
                    <a:pt x="1250151" y="1257058"/>
                  </a:lnTo>
                  <a:lnTo>
                    <a:pt x="0" y="1257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591235" y="1931021"/>
              <a:ext cx="1451495" cy="386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8"/>
                </a:lnSpc>
                <a:spcBef>
                  <a:spcPct val="0"/>
                </a:spcBef>
              </a:pPr>
              <a:r>
                <a:rPr lang="en-US" b="true" sz="1720" spc="-77">
                  <a:solidFill>
                    <a:srgbClr val="4D4B4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github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57150"/>
              <a:ext cx="2633965" cy="502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08"/>
                </a:lnSpc>
                <a:spcBef>
                  <a:spcPct val="0"/>
                </a:spcBef>
              </a:pPr>
              <a:r>
                <a:rPr lang="en-US" sz="2220" spc="-99">
                  <a:solidFill>
                    <a:srgbClr val="C34C26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Collaboration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13</a:t>
            </a:r>
          </a:p>
        </p:txBody>
      </p:sp>
      <p:sp>
        <p:nvSpPr>
          <p:cNvPr name="Freeform 29" id="29">
            <a:hlinkClick r:id="rId11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7156987" y="2566215"/>
            <a:ext cx="0" cy="4241587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902449" y="2604616"/>
            <a:ext cx="866458" cy="1151290"/>
            <a:chOff x="0" y="0"/>
            <a:chExt cx="1155278" cy="1535053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454338"/>
              <a:ext cx="1057804" cy="1080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74040" indent="-137020" lvl="1">
                <a:lnSpc>
                  <a:spcPts val="2284"/>
                </a:lnSpc>
                <a:buFont typeface="Arial"/>
                <a:buChar char="•"/>
              </a:pPr>
              <a:r>
                <a:rPr lang="en-US" sz="1269" spc="-31">
                  <a:solidFill>
                    <a:srgbClr val="4D4B4B">
                      <a:alpha val="80000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json/os</a:t>
              </a:r>
            </a:p>
            <a:p>
              <a:pPr algn="l" marL="274040" indent="-137020" lvl="1">
                <a:lnSpc>
                  <a:spcPts val="2284"/>
                </a:lnSpc>
                <a:buFont typeface="Arial"/>
                <a:buChar char="•"/>
              </a:pPr>
              <a:r>
                <a:rPr lang="en-US" sz="1269" spc="-31">
                  <a:solidFill>
                    <a:srgbClr val="4D4B4B">
                      <a:alpha val="80000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openAI</a:t>
              </a:r>
            </a:p>
            <a:p>
              <a:pPr algn="l" marL="274040" indent="-137020" lvl="1">
                <a:lnSpc>
                  <a:spcPts val="2284"/>
                </a:lnSpc>
                <a:buFont typeface="Arial"/>
                <a:buChar char="•"/>
              </a:pPr>
              <a:r>
                <a:rPr lang="en-US" sz="1269" spc="-31">
                  <a:solidFill>
                    <a:srgbClr val="4D4B4B">
                      <a:alpha val="80000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mySQL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-19050"/>
              <a:ext cx="1155278" cy="334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96"/>
                </a:lnSpc>
                <a:spcBef>
                  <a:spcPct val="0"/>
                </a:spcBef>
              </a:pPr>
              <a:r>
                <a:rPr lang="en-US" b="true" sz="1569" spc="-3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Django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934735" y="4979928"/>
            <a:ext cx="1509316" cy="1435045"/>
            <a:chOff x="0" y="0"/>
            <a:chExt cx="2012421" cy="1913393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19050"/>
              <a:ext cx="756227" cy="334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6"/>
                </a:lnSpc>
                <a:spcBef>
                  <a:spcPct val="0"/>
                </a:spcBef>
              </a:pPr>
              <a:r>
                <a:rPr lang="en-US" b="true" sz="1569" spc="-3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React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451679"/>
              <a:ext cx="2012421" cy="1461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74040" indent="-137020" lvl="1">
                <a:lnSpc>
                  <a:spcPts val="2284"/>
                </a:lnSpc>
                <a:buFont typeface="Arial"/>
                <a:buChar char="•"/>
              </a:pPr>
              <a:r>
                <a:rPr lang="en-US" sz="1269" spc="-31">
                  <a:solidFill>
                    <a:srgbClr val="4D4B4B">
                      <a:alpha val="80000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@fontawesome</a:t>
              </a:r>
            </a:p>
            <a:p>
              <a:pPr algn="l" marL="274040" indent="-137020" lvl="1">
                <a:lnSpc>
                  <a:spcPts val="2284"/>
                </a:lnSpc>
                <a:buFont typeface="Arial"/>
                <a:buChar char="•"/>
              </a:pPr>
              <a:r>
                <a:rPr lang="en-US" sz="1269" spc="-31">
                  <a:solidFill>
                    <a:srgbClr val="4D4B4B">
                      <a:alpha val="80000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react-speech-kit</a:t>
              </a:r>
            </a:p>
            <a:p>
              <a:pPr algn="l" marL="274040" indent="-137020" lvl="1">
                <a:lnSpc>
                  <a:spcPts val="2284"/>
                </a:lnSpc>
                <a:buFont typeface="Arial"/>
                <a:buChar char="•"/>
              </a:pPr>
              <a:r>
                <a:rPr lang="en-US" sz="1269" spc="-31">
                  <a:solidFill>
                    <a:srgbClr val="4D4B4B">
                      <a:alpha val="80000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react-router-dom</a:t>
              </a:r>
            </a:p>
            <a:p>
              <a:pPr algn="l" marL="274040" indent="-137020" lvl="1">
                <a:lnSpc>
                  <a:spcPts val="2284"/>
                </a:lnSpc>
                <a:buFont typeface="Arial"/>
                <a:buChar char="•"/>
              </a:pPr>
              <a:r>
                <a:rPr lang="en-US" sz="1269" spc="-31">
                  <a:solidFill>
                    <a:srgbClr val="4D4B4B">
                      <a:alpha val="80000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react-dom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926203" y="4078283"/>
            <a:ext cx="810419" cy="577795"/>
            <a:chOff x="0" y="0"/>
            <a:chExt cx="1080558" cy="770393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451679"/>
              <a:ext cx="1080558" cy="318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74040" indent="-137020" lvl="1">
                <a:lnSpc>
                  <a:spcPts val="2284"/>
                </a:lnSpc>
                <a:buFont typeface="Arial"/>
                <a:buChar char="•"/>
              </a:pPr>
              <a:r>
                <a:rPr lang="en-US" sz="1269" spc="-31">
                  <a:solidFill>
                    <a:srgbClr val="4D4B4B">
                      <a:alpha val="80000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express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-19050"/>
              <a:ext cx="1080558" cy="334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96"/>
                </a:lnSpc>
                <a:spcBef>
                  <a:spcPct val="0"/>
                </a:spcBef>
              </a:pPr>
              <a:r>
                <a:rPr lang="en-US" b="true" sz="1569" spc="-39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node.js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8586" y="3275779"/>
            <a:ext cx="7894828" cy="90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5"/>
              </a:lnSpc>
              <a:spcBef>
                <a:spcPct val="0"/>
              </a:spcBef>
            </a:pPr>
            <a:r>
              <a:rPr lang="en-US" b="true" sz="5296" spc="-238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03. 디자인 및 화면 설명서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14</a:t>
            </a:r>
          </a:p>
        </p:txBody>
      </p:sp>
      <p:sp>
        <p:nvSpPr>
          <p:cNvPr name="Freeform 4" id="4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672" y="1579831"/>
            <a:ext cx="1778400" cy="1131840"/>
          </a:xfrm>
          <a:custGeom>
            <a:avLst/>
            <a:gdLst/>
            <a:ahLst/>
            <a:cxnLst/>
            <a:rect r="r" b="b" t="t" l="l"/>
            <a:pathLst>
              <a:path h="1131840" w="1778400">
                <a:moveTo>
                  <a:pt x="0" y="0"/>
                </a:moveTo>
                <a:lnTo>
                  <a:pt x="1778400" y="0"/>
                </a:lnTo>
                <a:lnTo>
                  <a:pt x="1778400" y="1131840"/>
                </a:lnTo>
                <a:lnTo>
                  <a:pt x="0" y="113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" t="0" r="-6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61362" y="1579831"/>
            <a:ext cx="1778400" cy="1131840"/>
          </a:xfrm>
          <a:custGeom>
            <a:avLst/>
            <a:gdLst/>
            <a:ahLst/>
            <a:cxnLst/>
            <a:rect r="r" b="b" t="t" l="l"/>
            <a:pathLst>
              <a:path h="1131840" w="1778400">
                <a:moveTo>
                  <a:pt x="0" y="0"/>
                </a:moveTo>
                <a:lnTo>
                  <a:pt x="1778400" y="0"/>
                </a:lnTo>
                <a:lnTo>
                  <a:pt x="1778400" y="1131840"/>
                </a:lnTo>
                <a:lnTo>
                  <a:pt x="0" y="113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" t="0" r="-6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369051" y="1579831"/>
            <a:ext cx="1778400" cy="1131840"/>
          </a:xfrm>
          <a:custGeom>
            <a:avLst/>
            <a:gdLst/>
            <a:ahLst/>
            <a:cxnLst/>
            <a:rect r="r" b="b" t="t" l="l"/>
            <a:pathLst>
              <a:path h="1131840" w="1778400">
                <a:moveTo>
                  <a:pt x="0" y="0"/>
                </a:moveTo>
                <a:lnTo>
                  <a:pt x="1778400" y="0"/>
                </a:lnTo>
                <a:lnTo>
                  <a:pt x="1778400" y="1131840"/>
                </a:lnTo>
                <a:lnTo>
                  <a:pt x="0" y="1131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t="0" r="-6596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376741" y="1579831"/>
            <a:ext cx="1778400" cy="1131840"/>
          </a:xfrm>
          <a:custGeom>
            <a:avLst/>
            <a:gdLst/>
            <a:ahLst/>
            <a:cxnLst/>
            <a:rect r="r" b="b" t="t" l="l"/>
            <a:pathLst>
              <a:path h="1131840" w="1778400">
                <a:moveTo>
                  <a:pt x="0" y="0"/>
                </a:moveTo>
                <a:lnTo>
                  <a:pt x="1778400" y="0"/>
                </a:lnTo>
                <a:lnTo>
                  <a:pt x="1778400" y="1131840"/>
                </a:lnTo>
                <a:lnTo>
                  <a:pt x="0" y="113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8" t="0" r="-302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84431" y="1579831"/>
            <a:ext cx="1778400" cy="1131840"/>
          </a:xfrm>
          <a:custGeom>
            <a:avLst/>
            <a:gdLst/>
            <a:ahLst/>
            <a:cxnLst/>
            <a:rect r="r" b="b" t="t" l="l"/>
            <a:pathLst>
              <a:path h="1131840" w="1778400">
                <a:moveTo>
                  <a:pt x="0" y="0"/>
                </a:moveTo>
                <a:lnTo>
                  <a:pt x="1778400" y="0"/>
                </a:lnTo>
                <a:lnTo>
                  <a:pt x="1778400" y="1131840"/>
                </a:lnTo>
                <a:lnTo>
                  <a:pt x="0" y="11318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" t="0" r="-2444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2728" y="3277738"/>
            <a:ext cx="1778400" cy="1468800"/>
          </a:xfrm>
          <a:custGeom>
            <a:avLst/>
            <a:gdLst/>
            <a:ahLst/>
            <a:cxnLst/>
            <a:rect r="r" b="b" t="t" l="l"/>
            <a:pathLst>
              <a:path h="1468800" w="1778400">
                <a:moveTo>
                  <a:pt x="0" y="0"/>
                </a:moveTo>
                <a:lnTo>
                  <a:pt x="1778400" y="0"/>
                </a:lnTo>
                <a:lnTo>
                  <a:pt x="1778400" y="1468800"/>
                </a:lnTo>
                <a:lnTo>
                  <a:pt x="0" y="1468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81" t="0" r="-3881" b="-23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346867" y="3277738"/>
            <a:ext cx="1778400" cy="1468800"/>
          </a:xfrm>
          <a:custGeom>
            <a:avLst/>
            <a:gdLst/>
            <a:ahLst/>
            <a:cxnLst/>
            <a:rect r="r" b="b" t="t" l="l"/>
            <a:pathLst>
              <a:path h="1468800" w="1778400">
                <a:moveTo>
                  <a:pt x="0" y="0"/>
                </a:moveTo>
                <a:lnTo>
                  <a:pt x="1778400" y="0"/>
                </a:lnTo>
                <a:lnTo>
                  <a:pt x="1778400" y="1468800"/>
                </a:lnTo>
                <a:lnTo>
                  <a:pt x="0" y="1468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8" t="0" r="-9790" b="-768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341005" y="3277738"/>
            <a:ext cx="1778400" cy="1468800"/>
          </a:xfrm>
          <a:custGeom>
            <a:avLst/>
            <a:gdLst/>
            <a:ahLst/>
            <a:cxnLst/>
            <a:rect r="r" b="b" t="t" l="l"/>
            <a:pathLst>
              <a:path h="1468800" w="1778400">
                <a:moveTo>
                  <a:pt x="0" y="0"/>
                </a:moveTo>
                <a:lnTo>
                  <a:pt x="1778400" y="0"/>
                </a:lnTo>
                <a:lnTo>
                  <a:pt x="1778400" y="1468800"/>
                </a:lnTo>
                <a:lnTo>
                  <a:pt x="0" y="1468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419" t="-4397" r="-14419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335144" y="3277738"/>
            <a:ext cx="1778400" cy="1468800"/>
          </a:xfrm>
          <a:custGeom>
            <a:avLst/>
            <a:gdLst/>
            <a:ahLst/>
            <a:cxnLst/>
            <a:rect r="r" b="b" t="t" l="l"/>
            <a:pathLst>
              <a:path h="1468800" w="1778400">
                <a:moveTo>
                  <a:pt x="0" y="0"/>
                </a:moveTo>
                <a:lnTo>
                  <a:pt x="1778400" y="0"/>
                </a:lnTo>
                <a:lnTo>
                  <a:pt x="1778400" y="1468800"/>
                </a:lnTo>
                <a:lnTo>
                  <a:pt x="0" y="1468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200" t="-3740" r="-1120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329283" y="3277738"/>
            <a:ext cx="1778400" cy="1468800"/>
          </a:xfrm>
          <a:custGeom>
            <a:avLst/>
            <a:gdLst/>
            <a:ahLst/>
            <a:cxnLst/>
            <a:rect r="r" b="b" t="t" l="l"/>
            <a:pathLst>
              <a:path h="1468800" w="1778400">
                <a:moveTo>
                  <a:pt x="0" y="0"/>
                </a:moveTo>
                <a:lnTo>
                  <a:pt x="1778400" y="0"/>
                </a:lnTo>
                <a:lnTo>
                  <a:pt x="1778400" y="1468800"/>
                </a:lnTo>
                <a:lnTo>
                  <a:pt x="0" y="1468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361" t="-2223" r="-12361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353672" y="5316890"/>
            <a:ext cx="9984657" cy="1751768"/>
            <a:chOff x="0" y="0"/>
            <a:chExt cx="13312876" cy="23356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339724" y="203"/>
              <a:ext cx="2582050" cy="2335284"/>
            </a:xfrm>
            <a:custGeom>
              <a:avLst/>
              <a:gdLst/>
              <a:ahLst/>
              <a:cxnLst/>
              <a:rect r="r" b="b" t="t" l="l"/>
              <a:pathLst>
                <a:path h="2335284" w="2582050">
                  <a:moveTo>
                    <a:pt x="0" y="0"/>
                  </a:moveTo>
                  <a:lnTo>
                    <a:pt x="2582050" y="0"/>
                  </a:lnTo>
                  <a:lnTo>
                    <a:pt x="2582050" y="2335284"/>
                  </a:lnTo>
                  <a:lnTo>
                    <a:pt x="0" y="233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4765" r="0" b="-4765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172604" y="22307"/>
              <a:ext cx="2480538" cy="2291077"/>
            </a:xfrm>
            <a:custGeom>
              <a:avLst/>
              <a:gdLst/>
              <a:ahLst/>
              <a:cxnLst/>
              <a:rect r="r" b="b" t="t" l="l"/>
              <a:pathLst>
                <a:path h="2291077" w="2480538">
                  <a:moveTo>
                    <a:pt x="0" y="0"/>
                  </a:moveTo>
                  <a:lnTo>
                    <a:pt x="2480538" y="0"/>
                  </a:lnTo>
                  <a:lnTo>
                    <a:pt x="2480538" y="2291077"/>
                  </a:lnTo>
                  <a:lnTo>
                    <a:pt x="0" y="2291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4765" r="0" b="-4765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903973" y="22307"/>
              <a:ext cx="2552876" cy="2291077"/>
            </a:xfrm>
            <a:custGeom>
              <a:avLst/>
              <a:gdLst/>
              <a:ahLst/>
              <a:cxnLst/>
              <a:rect r="r" b="b" t="t" l="l"/>
              <a:pathLst>
                <a:path h="2291077" w="2552876">
                  <a:moveTo>
                    <a:pt x="0" y="0"/>
                  </a:moveTo>
                  <a:lnTo>
                    <a:pt x="2552876" y="0"/>
                  </a:lnTo>
                  <a:lnTo>
                    <a:pt x="2552876" y="2291077"/>
                  </a:lnTo>
                  <a:lnTo>
                    <a:pt x="0" y="2291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4765" r="0" b="-4765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707679" y="0"/>
              <a:ext cx="2605196" cy="2335690"/>
            </a:xfrm>
            <a:custGeom>
              <a:avLst/>
              <a:gdLst/>
              <a:ahLst/>
              <a:cxnLst/>
              <a:rect r="r" b="b" t="t" l="l"/>
              <a:pathLst>
                <a:path h="2335690" w="2605196">
                  <a:moveTo>
                    <a:pt x="0" y="0"/>
                  </a:moveTo>
                  <a:lnTo>
                    <a:pt x="2605197" y="0"/>
                  </a:lnTo>
                  <a:lnTo>
                    <a:pt x="2605197" y="2335690"/>
                  </a:lnTo>
                  <a:lnTo>
                    <a:pt x="0" y="2335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4765" r="0" b="-4765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22307"/>
              <a:ext cx="2088894" cy="2291077"/>
            </a:xfrm>
            <a:custGeom>
              <a:avLst/>
              <a:gdLst/>
              <a:ahLst/>
              <a:cxnLst/>
              <a:rect r="r" b="b" t="t" l="l"/>
              <a:pathLst>
                <a:path h="2291077" w="2088894">
                  <a:moveTo>
                    <a:pt x="0" y="0"/>
                  </a:moveTo>
                  <a:lnTo>
                    <a:pt x="2088894" y="0"/>
                  </a:lnTo>
                  <a:lnTo>
                    <a:pt x="2088894" y="2291077"/>
                  </a:lnTo>
                  <a:lnTo>
                    <a:pt x="0" y="2291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6626" t="0" r="-25178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424649" y="910247"/>
            <a:ext cx="3597001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4999" y="1283117"/>
            <a:ext cx="2752446" cy="239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erif KR Light"/>
                <a:ea typeface="Source Han Serif KR Light"/>
                <a:cs typeface="Source Han Serif KR Light"/>
                <a:sym typeface="Source Han Serif KR Light"/>
              </a:rPr>
              <a:t>스토리 보드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4999" y="2980771"/>
            <a:ext cx="2752446" cy="239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erif KR Light"/>
                <a:ea typeface="Source Han Serif KR Light"/>
                <a:cs typeface="Source Han Serif KR Light"/>
                <a:sym typeface="Source Han Serif KR Light"/>
              </a:rPr>
              <a:t>화면 설계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4999" y="5041813"/>
            <a:ext cx="2752446" cy="239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erif KR Light"/>
                <a:ea typeface="Source Han Serif KR Light"/>
                <a:cs typeface="Source Han Serif KR Light"/>
                <a:sym typeface="Source Han Serif KR Light"/>
              </a:rPr>
              <a:t>실제 화면</a:t>
            </a:r>
          </a:p>
        </p:txBody>
      </p:sp>
      <p:sp>
        <p:nvSpPr>
          <p:cNvPr name="AutoShape 22" id="22"/>
          <p:cNvSpPr/>
          <p:nvPr/>
        </p:nvSpPr>
        <p:spPr>
          <a:xfrm>
            <a:off x="3531692" y="1053841"/>
            <a:ext cx="6735659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15</a:t>
            </a:r>
          </a:p>
        </p:txBody>
      </p:sp>
      <p:sp>
        <p:nvSpPr>
          <p:cNvPr name="Freeform 24" id="24">
            <a:hlinkClick r:id="rId19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4649" y="910247"/>
            <a:ext cx="3024883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sp>
        <p:nvSpPr>
          <p:cNvPr name="AutoShape 3" id="3"/>
          <p:cNvSpPr/>
          <p:nvPr/>
        </p:nvSpPr>
        <p:spPr>
          <a:xfrm>
            <a:off x="3531692" y="1053841"/>
            <a:ext cx="6735659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542773" y="2193312"/>
            <a:ext cx="4196451" cy="2170182"/>
            <a:chOff x="0" y="0"/>
            <a:chExt cx="1756790" cy="908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6790" cy="908519"/>
            </a:xfrm>
            <a:custGeom>
              <a:avLst/>
              <a:gdLst/>
              <a:ahLst/>
              <a:cxnLst/>
              <a:rect r="r" b="b" t="t" l="l"/>
              <a:pathLst>
                <a:path h="908519" w="1756790">
                  <a:moveTo>
                    <a:pt x="0" y="0"/>
                  </a:moveTo>
                  <a:lnTo>
                    <a:pt x="1756790" y="0"/>
                  </a:lnTo>
                  <a:lnTo>
                    <a:pt x="1756790" y="908519"/>
                  </a:lnTo>
                  <a:lnTo>
                    <a:pt x="0" y="9085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BBBBB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756790" cy="975194"/>
            </a:xfrm>
            <a:prstGeom prst="rect">
              <a:avLst/>
            </a:prstGeom>
          </p:spPr>
          <p:txBody>
            <a:bodyPr anchor="ctr" rtlCol="false" tIns="31959" lIns="31959" bIns="31959" rIns="31959"/>
            <a:lstStyle/>
            <a:p>
              <a:pPr algn="ctr">
                <a:lnSpc>
                  <a:spcPts val="226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2774" y="2193312"/>
            <a:ext cx="4196451" cy="2170182"/>
            <a:chOff x="0" y="0"/>
            <a:chExt cx="1756790" cy="9085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6790" cy="908519"/>
            </a:xfrm>
            <a:custGeom>
              <a:avLst/>
              <a:gdLst/>
              <a:ahLst/>
              <a:cxnLst/>
              <a:rect r="r" b="b" t="t" l="l"/>
              <a:pathLst>
                <a:path h="908519" w="1756790">
                  <a:moveTo>
                    <a:pt x="0" y="0"/>
                  </a:moveTo>
                  <a:lnTo>
                    <a:pt x="1756790" y="0"/>
                  </a:lnTo>
                  <a:lnTo>
                    <a:pt x="1756790" y="908519"/>
                  </a:lnTo>
                  <a:lnTo>
                    <a:pt x="0" y="9085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BBBB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756790" cy="975194"/>
            </a:xfrm>
            <a:prstGeom prst="rect">
              <a:avLst/>
            </a:prstGeom>
          </p:spPr>
          <p:txBody>
            <a:bodyPr anchor="ctr" rtlCol="false" tIns="31959" lIns="31959" bIns="31959" rIns="31959"/>
            <a:lstStyle/>
            <a:p>
              <a:pPr algn="ctr">
                <a:lnSpc>
                  <a:spcPts val="226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2774" y="4782594"/>
            <a:ext cx="4196451" cy="2170182"/>
            <a:chOff x="0" y="0"/>
            <a:chExt cx="1756790" cy="9085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56790" cy="908519"/>
            </a:xfrm>
            <a:custGeom>
              <a:avLst/>
              <a:gdLst/>
              <a:ahLst/>
              <a:cxnLst/>
              <a:rect r="r" b="b" t="t" l="l"/>
              <a:pathLst>
                <a:path h="908519" w="1756790">
                  <a:moveTo>
                    <a:pt x="0" y="0"/>
                  </a:moveTo>
                  <a:lnTo>
                    <a:pt x="1756790" y="0"/>
                  </a:lnTo>
                  <a:lnTo>
                    <a:pt x="1756790" y="908519"/>
                  </a:lnTo>
                  <a:lnTo>
                    <a:pt x="0" y="9085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BBBB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756790" cy="975194"/>
            </a:xfrm>
            <a:prstGeom prst="rect">
              <a:avLst/>
            </a:prstGeom>
          </p:spPr>
          <p:txBody>
            <a:bodyPr anchor="ctr" rtlCol="false" tIns="31959" lIns="31959" bIns="31959" rIns="31959"/>
            <a:lstStyle/>
            <a:p>
              <a:pPr algn="ctr">
                <a:lnSpc>
                  <a:spcPts val="226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49583" y="2264083"/>
            <a:ext cx="3658909" cy="36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7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1. 냉장고 재료 선택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9583" y="3475935"/>
            <a:ext cx="3874832" cy="54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선택완료 버튼을 누르면 사용자가</a:t>
            </a:r>
          </a:p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선택한 데이터를 Django 서버로 전송.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9583" y="2801223"/>
            <a:ext cx="3874832" cy="54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냉장고에 있는 재료를 선택.</a:t>
            </a:r>
          </a:p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(최대 주재료 1개, 부재료 2개)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75583" y="2264083"/>
            <a:ext cx="3658909" cy="36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7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2. 재료에 따른 메뉴 추천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75583" y="2801223"/>
            <a:ext cx="3874832" cy="111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서버에서 사용자가 선택한 재료와 OpenAI의 응답에 따라</a:t>
            </a:r>
          </a:p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데이터베이스에 저장된 레시피 재료를 비교.</a:t>
            </a:r>
          </a:p>
          <a:p>
            <a:pPr algn="l">
              <a:lnSpc>
                <a:spcPts val="2284"/>
              </a:lnSpc>
            </a:pPr>
          </a:p>
          <a:p>
            <a:pPr algn="l">
              <a:lnSpc>
                <a:spcPts val="228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49583" y="4870725"/>
            <a:ext cx="3658909" cy="36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7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3. 상세 레시피 설명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9583" y="6022220"/>
            <a:ext cx="3874832" cy="54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만드는 과정에 이미지를 포함하여 더욱 간결한</a:t>
            </a:r>
          </a:p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화면으로 표시.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9583" y="5407200"/>
            <a:ext cx="3874832" cy="54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추천 레시피의 필요한 재료, 소요 시간, 상세 조리법,</a:t>
            </a:r>
          </a:p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알러지 및 칼로리 정보를 제공.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542773" y="4782594"/>
            <a:ext cx="4196451" cy="2170182"/>
            <a:chOff x="0" y="0"/>
            <a:chExt cx="1756790" cy="9085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56790" cy="908519"/>
            </a:xfrm>
            <a:custGeom>
              <a:avLst/>
              <a:gdLst/>
              <a:ahLst/>
              <a:cxnLst/>
              <a:rect r="r" b="b" t="t" l="l"/>
              <a:pathLst>
                <a:path h="908519" w="1756790">
                  <a:moveTo>
                    <a:pt x="0" y="0"/>
                  </a:moveTo>
                  <a:lnTo>
                    <a:pt x="1756790" y="0"/>
                  </a:lnTo>
                  <a:lnTo>
                    <a:pt x="1756790" y="908519"/>
                  </a:lnTo>
                  <a:lnTo>
                    <a:pt x="0" y="9085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BBBB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756790" cy="975194"/>
            </a:xfrm>
            <a:prstGeom prst="rect">
              <a:avLst/>
            </a:prstGeom>
          </p:spPr>
          <p:txBody>
            <a:bodyPr anchor="ctr" rtlCol="false" tIns="31959" lIns="31959" bIns="31959" rIns="31959"/>
            <a:lstStyle/>
            <a:p>
              <a:pPr algn="ctr">
                <a:lnSpc>
                  <a:spcPts val="2264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775583" y="4870725"/>
            <a:ext cx="3658909" cy="36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7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4. 실시간 GPT 상호작용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75583" y="5407200"/>
            <a:ext cx="3874832" cy="1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상세 레시피 제공 화면에서 사용자가 만드는 </a:t>
            </a:r>
          </a:p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과정 중에 궁금한 점을 실시간으로 해결할 수 있도록</a:t>
            </a:r>
          </a:p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동일한 페이지 내에서 GPT 상호작용 기능을 추가.</a:t>
            </a:r>
          </a:p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(텍스트 및 음성인식)</a:t>
            </a:r>
          </a:p>
          <a:p>
            <a:pPr algn="l">
              <a:lnSpc>
                <a:spcPts val="2284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24649" y="1526458"/>
            <a:ext cx="2744245" cy="41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7"/>
              </a:lnSpc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전체 프로세스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16</a:t>
            </a:r>
          </a:p>
        </p:txBody>
      </p:sp>
      <p:sp>
        <p:nvSpPr>
          <p:cNvPr name="Freeform 28" id="28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775583" y="3475935"/>
            <a:ext cx="3314808" cy="54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일치하는 재료들이 포함된 메뉴를 몇 가지 선정하고,</a:t>
            </a:r>
          </a:p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 중 하나를 사용자에게 오늘의 메뉴로 추천.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4649" y="910247"/>
            <a:ext cx="3107044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sp>
        <p:nvSpPr>
          <p:cNvPr name="AutoShape 3" id="3"/>
          <p:cNvSpPr/>
          <p:nvPr/>
        </p:nvSpPr>
        <p:spPr>
          <a:xfrm>
            <a:off x="3531692" y="1053841"/>
            <a:ext cx="6735659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6000" y="2213634"/>
            <a:ext cx="2908474" cy="4510851"/>
          </a:xfrm>
          <a:custGeom>
            <a:avLst/>
            <a:gdLst/>
            <a:ahLst/>
            <a:cxnLst/>
            <a:rect r="r" b="b" t="t" l="l"/>
            <a:pathLst>
              <a:path h="4510851" w="2908474">
                <a:moveTo>
                  <a:pt x="0" y="0"/>
                </a:moveTo>
                <a:lnTo>
                  <a:pt x="2908474" y="0"/>
                </a:lnTo>
                <a:lnTo>
                  <a:pt x="2908474" y="4510852"/>
                </a:lnTo>
                <a:lnTo>
                  <a:pt x="0" y="4510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408" t="0" r="-39849" b="-22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00126" y="2213634"/>
            <a:ext cx="4451263" cy="4510851"/>
          </a:xfrm>
          <a:custGeom>
            <a:avLst/>
            <a:gdLst/>
            <a:ahLst/>
            <a:cxnLst/>
            <a:rect r="r" b="b" t="t" l="l"/>
            <a:pathLst>
              <a:path h="4510851" w="4451263">
                <a:moveTo>
                  <a:pt x="0" y="0"/>
                </a:moveTo>
                <a:lnTo>
                  <a:pt x="4451263" y="0"/>
                </a:lnTo>
                <a:lnTo>
                  <a:pt x="4451263" y="4510852"/>
                </a:lnTo>
                <a:lnTo>
                  <a:pt x="0" y="451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844185" y="4765470"/>
            <a:ext cx="862808" cy="787354"/>
            <a:chOff x="0" y="0"/>
            <a:chExt cx="309211" cy="282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9211" cy="282170"/>
            </a:xfrm>
            <a:custGeom>
              <a:avLst/>
              <a:gdLst/>
              <a:ahLst/>
              <a:cxnLst/>
              <a:rect r="r" b="b" t="t" l="l"/>
              <a:pathLst>
                <a:path h="282170" w="309211">
                  <a:moveTo>
                    <a:pt x="0" y="0"/>
                  </a:moveTo>
                  <a:lnTo>
                    <a:pt x="309211" y="0"/>
                  </a:lnTo>
                  <a:lnTo>
                    <a:pt x="309211" y="282170"/>
                  </a:lnTo>
                  <a:lnTo>
                    <a:pt x="0" y="282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E8A2E"/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09211" cy="310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56640" y="4842255"/>
            <a:ext cx="565899" cy="561784"/>
          </a:xfrm>
          <a:custGeom>
            <a:avLst/>
            <a:gdLst/>
            <a:ahLst/>
            <a:cxnLst/>
            <a:rect r="r" b="b" t="t" l="l"/>
            <a:pathLst>
              <a:path h="561784" w="565899">
                <a:moveTo>
                  <a:pt x="0" y="0"/>
                </a:moveTo>
                <a:lnTo>
                  <a:pt x="565899" y="0"/>
                </a:lnTo>
                <a:lnTo>
                  <a:pt x="565899" y="561783"/>
                </a:lnTo>
                <a:lnTo>
                  <a:pt x="0" y="561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6987" y="6819115"/>
            <a:ext cx="3046499" cy="25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5"/>
              </a:lnSpc>
            </a:pPr>
            <a:r>
              <a:rPr lang="en-US" b="true" sz="1453" spc="-65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흥미롭고 직관적인 냉장고 모티브 디자인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53843" y="4588087"/>
            <a:ext cx="1356914" cy="119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냉장고 클릭 시,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애니메이션 효과를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통해 문이 열리는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듯한 효과를 줌.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4649" y="1602658"/>
            <a:ext cx="274424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01. 냉장고 재료 선택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17</a:t>
            </a:r>
          </a:p>
        </p:txBody>
      </p:sp>
      <p:sp>
        <p:nvSpPr>
          <p:cNvPr name="Freeform 14" id="14">
            <a:hlinkClick r:id="rId8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4649" y="910247"/>
            <a:ext cx="3365430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sp>
        <p:nvSpPr>
          <p:cNvPr name="AutoShape 3" id="3"/>
          <p:cNvSpPr/>
          <p:nvPr/>
        </p:nvSpPr>
        <p:spPr>
          <a:xfrm>
            <a:off x="3531692" y="1053841"/>
            <a:ext cx="6735659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09848" y="5419289"/>
            <a:ext cx="1473703" cy="1376572"/>
          </a:xfrm>
          <a:custGeom>
            <a:avLst/>
            <a:gdLst/>
            <a:ahLst/>
            <a:cxnLst/>
            <a:rect r="r" b="b" t="t" l="l"/>
            <a:pathLst>
              <a:path h="1376572" w="1473703">
                <a:moveTo>
                  <a:pt x="0" y="0"/>
                </a:moveTo>
                <a:lnTo>
                  <a:pt x="1473703" y="0"/>
                </a:lnTo>
                <a:lnTo>
                  <a:pt x="1473703" y="1376573"/>
                </a:lnTo>
                <a:lnTo>
                  <a:pt x="0" y="1376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6000" y="2389533"/>
            <a:ext cx="4382079" cy="4047336"/>
          </a:xfrm>
          <a:custGeom>
            <a:avLst/>
            <a:gdLst/>
            <a:ahLst/>
            <a:cxnLst/>
            <a:rect r="r" b="b" t="t" l="l"/>
            <a:pathLst>
              <a:path h="4047336" w="4382079">
                <a:moveTo>
                  <a:pt x="0" y="0"/>
                </a:moveTo>
                <a:lnTo>
                  <a:pt x="4382079" y="0"/>
                </a:lnTo>
                <a:lnTo>
                  <a:pt x="4382079" y="4047336"/>
                </a:lnTo>
                <a:lnTo>
                  <a:pt x="0" y="404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21274" y="5656552"/>
            <a:ext cx="2538115" cy="392804"/>
          </a:xfrm>
          <a:custGeom>
            <a:avLst/>
            <a:gdLst/>
            <a:ahLst/>
            <a:cxnLst/>
            <a:rect r="r" b="b" t="t" l="l"/>
            <a:pathLst>
              <a:path h="392804" w="2538115">
                <a:moveTo>
                  <a:pt x="0" y="0"/>
                </a:moveTo>
                <a:lnTo>
                  <a:pt x="2538115" y="0"/>
                </a:lnTo>
                <a:lnTo>
                  <a:pt x="2538115" y="392804"/>
                </a:lnTo>
                <a:lnTo>
                  <a:pt x="0" y="39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21274" y="6226362"/>
            <a:ext cx="2538115" cy="396286"/>
          </a:xfrm>
          <a:custGeom>
            <a:avLst/>
            <a:gdLst/>
            <a:ahLst/>
            <a:cxnLst/>
            <a:rect r="r" b="b" t="t" l="l"/>
            <a:pathLst>
              <a:path h="396286" w="2538115">
                <a:moveTo>
                  <a:pt x="0" y="0"/>
                </a:moveTo>
                <a:lnTo>
                  <a:pt x="2538115" y="0"/>
                </a:lnTo>
                <a:lnTo>
                  <a:pt x="2538115" y="396286"/>
                </a:lnTo>
                <a:lnTo>
                  <a:pt x="0" y="396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21274" y="4391129"/>
            <a:ext cx="3874832" cy="7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GPT에게 응답을 기다리는 동안,</a:t>
            </a:r>
          </a:p>
          <a:p>
            <a:pPr algn="l">
              <a:lnSpc>
                <a:spcPts val="1917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냉장고가 흔들리는 효과를 주어 </a:t>
            </a:r>
          </a:p>
          <a:p>
            <a:pPr algn="l">
              <a:lnSpc>
                <a:spcPts val="1917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지루함을 해소시키고 흥미를 유발함.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4649" y="1602658"/>
            <a:ext cx="274424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01. 냉장고 재료 선택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21274" y="2427707"/>
            <a:ext cx="3046499" cy="25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5"/>
              </a:lnSpc>
            </a:pPr>
            <a:r>
              <a:rPr lang="en-US" sz="1453" spc="-65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냉장고 안의 재료를 시각화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21274" y="2771777"/>
            <a:ext cx="3654028" cy="94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실제 냉장고와 비슷한 느낌을 내기 위해</a:t>
            </a:r>
          </a:p>
          <a:p>
            <a:pPr algn="l">
              <a:lnSpc>
                <a:spcPts val="1917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사진을 </a:t>
            </a: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사용하여 냉장고에 재료가</a:t>
            </a:r>
          </a:p>
          <a:p>
            <a:pPr algn="l">
              <a:lnSpc>
                <a:spcPts val="1917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들어있는 듯한 디자인을 선택함.</a:t>
            </a:r>
          </a:p>
          <a:p>
            <a:pPr algn="l">
              <a:lnSpc>
                <a:spcPts val="1917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3656412" y="5899577"/>
            <a:ext cx="786157" cy="415997"/>
            <a:chOff x="0" y="0"/>
            <a:chExt cx="281741" cy="1490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741" cy="149084"/>
            </a:xfrm>
            <a:custGeom>
              <a:avLst/>
              <a:gdLst/>
              <a:ahLst/>
              <a:cxnLst/>
              <a:rect r="r" b="b" t="t" l="l"/>
              <a:pathLst>
                <a:path h="149084" w="281741">
                  <a:moveTo>
                    <a:pt x="0" y="0"/>
                  </a:moveTo>
                  <a:lnTo>
                    <a:pt x="281741" y="0"/>
                  </a:lnTo>
                  <a:lnTo>
                    <a:pt x="281741" y="149084"/>
                  </a:lnTo>
                  <a:lnTo>
                    <a:pt x="0" y="149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81741" cy="177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721274" y="4023079"/>
            <a:ext cx="3046499" cy="25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5"/>
              </a:lnSpc>
            </a:pPr>
            <a:r>
              <a:rPr lang="en-US" sz="1453" spc="-65" b="true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‘선택완료’ 버튼을 눌렀을 때의 로딩화면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18</a:t>
            </a:r>
          </a:p>
        </p:txBody>
      </p:sp>
      <p:sp>
        <p:nvSpPr>
          <p:cNvPr name="Freeform 17" id="17">
            <a:hlinkClick r:id="rId8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6000" y="2427633"/>
            <a:ext cx="4952142" cy="4456928"/>
          </a:xfrm>
          <a:custGeom>
            <a:avLst/>
            <a:gdLst/>
            <a:ahLst/>
            <a:cxnLst/>
            <a:rect r="r" b="b" t="t" l="l"/>
            <a:pathLst>
              <a:path h="4456928" w="4952142">
                <a:moveTo>
                  <a:pt x="0" y="0"/>
                </a:moveTo>
                <a:lnTo>
                  <a:pt x="4952142" y="0"/>
                </a:lnTo>
                <a:lnTo>
                  <a:pt x="4952142" y="4456928"/>
                </a:lnTo>
                <a:lnTo>
                  <a:pt x="0" y="4456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531692" y="1053841"/>
            <a:ext cx="6735659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4649" y="910247"/>
            <a:ext cx="3035317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4649" y="1602658"/>
            <a:ext cx="3035317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02. 재료에 따른 메뉴 추천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42520" y="3037794"/>
            <a:ext cx="3874832" cy="14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</a:t>
            </a: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로부터 받은 응답과 데이터베이스를 비교하여,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선택한 재료에 따라 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몇 가지 음식을 필터링하고, 그 중에 하나의 메뉴를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화면에 사진과 같이 나타내어 추천함.</a:t>
            </a:r>
          </a:p>
          <a:p>
            <a:pPr algn="l">
              <a:lnSpc>
                <a:spcPts val="246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142520" y="4745337"/>
            <a:ext cx="3658909" cy="30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7"/>
              </a:lnSpc>
            </a:pPr>
            <a:r>
              <a:rPr lang="en-US" sz="1453" spc="-65" b="true">
                <a:solidFill>
                  <a:srgbClr val="4D4B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‘냉장고로 돌아가기’ 버튼 클릭 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42520" y="5112574"/>
            <a:ext cx="3874832" cy="88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사용자에게 적절한 메뉴가 아닐 경우,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선택 화면으로 손쉽게 돌아갈 수 있게 하여,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 메뉴를 추천받을 수 있게 함.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42520" y="2702730"/>
            <a:ext cx="3658909" cy="30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7"/>
              </a:lnSpc>
            </a:pPr>
            <a:r>
              <a:rPr lang="en-US" sz="1453" spc="-65" b="true">
                <a:solidFill>
                  <a:srgbClr val="4D4B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적절한 메뉴 추천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19</a:t>
            </a:r>
          </a:p>
        </p:txBody>
      </p:sp>
      <p:sp>
        <p:nvSpPr>
          <p:cNvPr name="Freeform 11" id="11">
            <a:hlinkClick r:id="rId5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7695" y="1900958"/>
            <a:ext cx="2177471" cy="137343"/>
            <a:chOff x="0" y="0"/>
            <a:chExt cx="893538" cy="56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3538" cy="56360"/>
            </a:xfrm>
            <a:custGeom>
              <a:avLst/>
              <a:gdLst/>
              <a:ahLst/>
              <a:cxnLst/>
              <a:rect r="r" b="b" t="t" l="l"/>
              <a:pathLst>
                <a:path h="56360" w="893538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677D73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93538" cy="75409"/>
            </a:xfrm>
            <a:prstGeom prst="rect">
              <a:avLst/>
            </a:prstGeom>
          </p:spPr>
          <p:txBody>
            <a:bodyPr anchor="ctr" rtlCol="false" tIns="32604" lIns="32604" bIns="32604" rIns="32604"/>
            <a:lstStyle/>
            <a:p>
              <a:pPr algn="ctr">
                <a:lnSpc>
                  <a:spcPts val="179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16579" y="1900958"/>
            <a:ext cx="2177471" cy="137343"/>
            <a:chOff x="0" y="0"/>
            <a:chExt cx="893538" cy="56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3538" cy="56360"/>
            </a:xfrm>
            <a:custGeom>
              <a:avLst/>
              <a:gdLst/>
              <a:ahLst/>
              <a:cxnLst/>
              <a:rect r="r" b="b" t="t" l="l"/>
              <a:pathLst>
                <a:path h="56360" w="893538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677D73">
                <a:alpha val="3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93538" cy="75409"/>
            </a:xfrm>
            <a:prstGeom prst="rect">
              <a:avLst/>
            </a:prstGeom>
          </p:spPr>
          <p:txBody>
            <a:bodyPr anchor="ctr" rtlCol="false" tIns="32604" lIns="32604" bIns="32604" rIns="32604"/>
            <a:lstStyle/>
            <a:p>
              <a:pPr algn="ctr">
                <a:lnSpc>
                  <a:spcPts val="179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07695" y="2442618"/>
            <a:ext cx="2177471" cy="858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1"/>
              </a:lnSpc>
            </a:pPr>
            <a:r>
              <a:rPr lang="en-US" sz="1542" spc="385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소개</a:t>
            </a:r>
          </a:p>
          <a:p>
            <a:pPr algn="just">
              <a:lnSpc>
                <a:spcPts val="2067"/>
              </a:lnSpc>
            </a:pPr>
            <a:r>
              <a:rPr lang="en-US" sz="1142" spc="137">
                <a:solidFill>
                  <a:srgbClr val="4D4B4B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(개요 및 기획 배경)</a:t>
            </a:r>
          </a:p>
          <a:p>
            <a:pPr algn="l">
              <a:lnSpc>
                <a:spcPts val="2067"/>
              </a:lnSpc>
            </a:pPr>
            <a:r>
              <a:rPr lang="en-US" sz="1142" spc="285" u="sng">
                <a:solidFill>
                  <a:srgbClr val="004AAD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  <a:hlinkClick r:id="rId2" action="ppaction://hlinksldjump"/>
              </a:rPr>
              <a:t>p.3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695" y="1249014"/>
            <a:ext cx="1088736" cy="92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7"/>
              </a:lnSpc>
              <a:spcBef>
                <a:spcPct val="0"/>
              </a:spcBef>
            </a:pPr>
            <a:r>
              <a:rPr lang="en-US" b="true" sz="5362" spc="-241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16579" y="1249014"/>
            <a:ext cx="1119920" cy="92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7"/>
              </a:lnSpc>
              <a:spcBef>
                <a:spcPct val="0"/>
              </a:spcBef>
            </a:pPr>
            <a:r>
              <a:rPr lang="en-US" b="true" sz="5362" spc="-241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069501" y="1900958"/>
            <a:ext cx="2177471" cy="137343"/>
            <a:chOff x="0" y="0"/>
            <a:chExt cx="893538" cy="56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3538" cy="56360"/>
            </a:xfrm>
            <a:custGeom>
              <a:avLst/>
              <a:gdLst/>
              <a:ahLst/>
              <a:cxnLst/>
              <a:rect r="r" b="b" t="t" l="l"/>
              <a:pathLst>
                <a:path h="56360" w="893538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677D73">
                <a:alpha val="3490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93538" cy="75409"/>
            </a:xfrm>
            <a:prstGeom prst="rect">
              <a:avLst/>
            </a:prstGeom>
          </p:spPr>
          <p:txBody>
            <a:bodyPr anchor="ctr" rtlCol="false" tIns="32604" lIns="32604" bIns="32604" rIns="32604"/>
            <a:lstStyle/>
            <a:p>
              <a:pPr algn="ctr">
                <a:lnSpc>
                  <a:spcPts val="179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022725" y="1249014"/>
            <a:ext cx="1007003" cy="92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7"/>
              </a:lnSpc>
              <a:spcBef>
                <a:spcPct val="0"/>
              </a:spcBef>
            </a:pPr>
            <a:r>
              <a:rPr lang="en-US" b="true" sz="5362" spc="-241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5676" y="4806523"/>
            <a:ext cx="2177471" cy="137343"/>
            <a:chOff x="0" y="0"/>
            <a:chExt cx="893538" cy="563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3538" cy="56360"/>
            </a:xfrm>
            <a:custGeom>
              <a:avLst/>
              <a:gdLst/>
              <a:ahLst/>
              <a:cxnLst/>
              <a:rect r="r" b="b" t="t" l="l"/>
              <a:pathLst>
                <a:path h="56360" w="893538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677D73">
                <a:alpha val="3490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93538" cy="75409"/>
            </a:xfrm>
            <a:prstGeom prst="rect">
              <a:avLst/>
            </a:prstGeom>
          </p:spPr>
          <p:txBody>
            <a:bodyPr anchor="ctr" rtlCol="false" tIns="32604" lIns="32604" bIns="32604" rIns="32604"/>
            <a:lstStyle/>
            <a:p>
              <a:pPr algn="ctr">
                <a:lnSpc>
                  <a:spcPts val="179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016579" y="4806523"/>
            <a:ext cx="2177471" cy="137343"/>
            <a:chOff x="0" y="0"/>
            <a:chExt cx="893538" cy="563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3538" cy="56360"/>
            </a:xfrm>
            <a:custGeom>
              <a:avLst/>
              <a:gdLst/>
              <a:ahLst/>
              <a:cxnLst/>
              <a:rect r="r" b="b" t="t" l="l"/>
              <a:pathLst>
                <a:path h="56360" w="893538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677D73">
                <a:alpha val="3490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93538" cy="75409"/>
            </a:xfrm>
            <a:prstGeom prst="rect">
              <a:avLst/>
            </a:prstGeom>
          </p:spPr>
          <p:txBody>
            <a:bodyPr anchor="ctr" rtlCol="false" tIns="32604" lIns="32604" bIns="32604" rIns="32604"/>
            <a:lstStyle/>
            <a:p>
              <a:pPr algn="ctr">
                <a:lnSpc>
                  <a:spcPts val="179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022725" y="4806523"/>
            <a:ext cx="2177471" cy="137343"/>
            <a:chOff x="0" y="0"/>
            <a:chExt cx="893538" cy="563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93538" cy="56360"/>
            </a:xfrm>
            <a:custGeom>
              <a:avLst/>
              <a:gdLst/>
              <a:ahLst/>
              <a:cxnLst/>
              <a:rect r="r" b="b" t="t" l="l"/>
              <a:pathLst>
                <a:path h="56360" w="893538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677D73">
                <a:alpha val="34902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93538" cy="75409"/>
            </a:xfrm>
            <a:prstGeom prst="rect">
              <a:avLst/>
            </a:prstGeom>
          </p:spPr>
          <p:txBody>
            <a:bodyPr anchor="ctr" rtlCol="false" tIns="32604" lIns="32604" bIns="32604" rIns="32604"/>
            <a:lstStyle/>
            <a:p>
              <a:pPr algn="ctr">
                <a:lnSpc>
                  <a:spcPts val="1797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10433" y="5348183"/>
            <a:ext cx="2177471" cy="85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1"/>
              </a:lnSpc>
            </a:pPr>
            <a:r>
              <a:rPr lang="en-US" sz="1542" spc="385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Front-end</a:t>
            </a:r>
          </a:p>
          <a:p>
            <a:pPr algn="l">
              <a:lnSpc>
                <a:spcPts val="2067"/>
              </a:lnSpc>
            </a:pPr>
            <a:r>
              <a:rPr lang="en-US" sz="1142" spc="137">
                <a:solidFill>
                  <a:srgbClr val="4D4B4B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</a:t>
            </a:r>
            <a:r>
              <a:rPr lang="en-US" sz="1142" spc="137">
                <a:solidFill>
                  <a:srgbClr val="4D4B4B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기능 및 코드 리뷰)</a:t>
            </a:r>
          </a:p>
          <a:p>
            <a:pPr algn="l">
              <a:lnSpc>
                <a:spcPts val="2067"/>
              </a:lnSpc>
            </a:pPr>
            <a:r>
              <a:rPr lang="en-US" sz="1142" spc="285" u="sng">
                <a:solidFill>
                  <a:srgbClr val="004AAD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  <a:hlinkClick r:id="rId3" action="ppaction://hlinksldjump"/>
              </a:rPr>
              <a:t>p.25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16579" y="5348183"/>
            <a:ext cx="2177471" cy="85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1"/>
              </a:lnSpc>
            </a:pPr>
            <a:r>
              <a:rPr lang="en-US" sz="1542" spc="385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Back-end</a:t>
            </a:r>
          </a:p>
          <a:p>
            <a:pPr algn="l">
              <a:lnSpc>
                <a:spcPts val="2067"/>
              </a:lnSpc>
            </a:pPr>
            <a:r>
              <a:rPr lang="en-US" sz="1142" spc="137">
                <a:solidFill>
                  <a:srgbClr val="4D4B4B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</a:t>
            </a:r>
            <a:r>
              <a:rPr lang="en-US" sz="1142" spc="137">
                <a:solidFill>
                  <a:srgbClr val="4D4B4B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기능 및 코드 리뷰)</a:t>
            </a:r>
          </a:p>
          <a:p>
            <a:pPr algn="l">
              <a:lnSpc>
                <a:spcPts val="2067"/>
              </a:lnSpc>
            </a:pPr>
            <a:r>
              <a:rPr lang="en-US" sz="1142" spc="285" u="sng">
                <a:solidFill>
                  <a:srgbClr val="004AAD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  <a:hlinkClick r:id="rId4" action="ppaction://hlinksldjump"/>
              </a:rPr>
              <a:t>p.34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5676" y="4154579"/>
            <a:ext cx="1088736" cy="92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7"/>
              </a:lnSpc>
              <a:spcBef>
                <a:spcPct val="0"/>
              </a:spcBef>
            </a:pPr>
            <a:r>
              <a:rPr lang="en-US" b="true" sz="5362" spc="-241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16579" y="4154579"/>
            <a:ext cx="1088736" cy="92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7"/>
              </a:lnSpc>
              <a:spcBef>
                <a:spcPct val="0"/>
              </a:spcBef>
            </a:pPr>
            <a:r>
              <a:rPr lang="en-US" b="true" sz="5362" spc="-241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22725" y="4154579"/>
            <a:ext cx="1119920" cy="92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7"/>
              </a:lnSpc>
              <a:spcBef>
                <a:spcPct val="0"/>
              </a:spcBef>
            </a:pPr>
            <a:r>
              <a:rPr lang="en-US" b="true" sz="5362" spc="-241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22725" y="5348183"/>
            <a:ext cx="2177471" cy="85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1"/>
              </a:lnSpc>
            </a:pPr>
            <a:r>
              <a:rPr lang="en-US" sz="1542" spc="385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  <a:p>
            <a:pPr algn="l">
              <a:lnSpc>
                <a:spcPts val="2067"/>
              </a:lnSpc>
            </a:pPr>
          </a:p>
          <a:p>
            <a:pPr algn="l">
              <a:lnSpc>
                <a:spcPts val="2067"/>
              </a:lnSpc>
            </a:pPr>
            <a:r>
              <a:rPr lang="en-US" sz="1142" spc="285" u="sng">
                <a:solidFill>
                  <a:srgbClr val="004AAD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  <a:hlinkClick r:id="rId5" action="ppaction://hlinksldjump"/>
              </a:rPr>
              <a:t>p.39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038598" y="2442618"/>
            <a:ext cx="2177471" cy="858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1"/>
              </a:lnSpc>
            </a:pPr>
            <a:r>
              <a:rPr lang="en-US" sz="1542" spc="385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기획</a:t>
            </a:r>
          </a:p>
          <a:p>
            <a:pPr algn="just">
              <a:lnSpc>
                <a:spcPts val="2067"/>
              </a:lnSpc>
            </a:pPr>
            <a:r>
              <a:rPr lang="en-US" sz="1142" spc="137">
                <a:solidFill>
                  <a:srgbClr val="4D4B4B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(목표 및 일정)</a:t>
            </a:r>
          </a:p>
          <a:p>
            <a:pPr algn="l">
              <a:lnSpc>
                <a:spcPts val="2067"/>
              </a:lnSpc>
            </a:pPr>
            <a:r>
              <a:rPr lang="en-US" sz="1142" spc="285" u="sng">
                <a:solidFill>
                  <a:srgbClr val="004AAD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  <a:hlinkClick r:id="rId6" action="ppaction://hlinksldjump"/>
              </a:rPr>
              <a:t>p.6</a:t>
            </a:r>
          </a:p>
        </p:txBody>
      </p:sp>
      <p:sp>
        <p:nvSpPr>
          <p:cNvPr name="Freeform 32" id="32">
            <a:hlinkClick r:id="rId9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069501" y="2442658"/>
            <a:ext cx="2560870" cy="858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1"/>
              </a:lnSpc>
            </a:pPr>
            <a:r>
              <a:rPr lang="en-US" sz="1542" spc="385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디자인 및 화면설명서</a:t>
            </a:r>
          </a:p>
          <a:p>
            <a:pPr algn="just">
              <a:lnSpc>
                <a:spcPts val="2067"/>
              </a:lnSpc>
            </a:pPr>
            <a:r>
              <a:rPr lang="en-US" sz="1142" spc="137">
                <a:solidFill>
                  <a:srgbClr val="4D4B4B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(전체적인 화면 흐름)</a:t>
            </a:r>
          </a:p>
          <a:p>
            <a:pPr algn="l">
              <a:lnSpc>
                <a:spcPts val="2067"/>
              </a:lnSpc>
            </a:pPr>
            <a:r>
              <a:rPr lang="en-US" sz="1142" spc="285" u="sng">
                <a:solidFill>
                  <a:srgbClr val="004AAD">
                    <a:alpha val="69804"/>
                  </a:srgbClr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  <a:hlinkClick r:id="rId10" action="ppaction://hlinksldjump"/>
              </a:rPr>
              <a:t>p.14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4649" y="910247"/>
            <a:ext cx="3024883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81806" y="1642773"/>
            <a:ext cx="2961159" cy="1161612"/>
          </a:xfrm>
          <a:custGeom>
            <a:avLst/>
            <a:gdLst/>
            <a:ahLst/>
            <a:cxnLst/>
            <a:rect r="r" b="b" t="t" l="l"/>
            <a:pathLst>
              <a:path h="1161612" w="2961159">
                <a:moveTo>
                  <a:pt x="0" y="0"/>
                </a:moveTo>
                <a:lnTo>
                  <a:pt x="2961159" y="0"/>
                </a:lnTo>
                <a:lnTo>
                  <a:pt x="2961159" y="1161612"/>
                </a:lnTo>
                <a:lnTo>
                  <a:pt x="0" y="116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6000" y="2879989"/>
            <a:ext cx="5167915" cy="4134332"/>
          </a:xfrm>
          <a:custGeom>
            <a:avLst/>
            <a:gdLst/>
            <a:ahLst/>
            <a:cxnLst/>
            <a:rect r="r" b="b" t="t" l="l"/>
            <a:pathLst>
              <a:path h="4134332" w="5167915">
                <a:moveTo>
                  <a:pt x="0" y="0"/>
                </a:moveTo>
                <a:lnTo>
                  <a:pt x="5167915" y="0"/>
                </a:lnTo>
                <a:lnTo>
                  <a:pt x="5167915" y="4134332"/>
                </a:lnTo>
                <a:lnTo>
                  <a:pt x="0" y="4134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18963" y="3174920"/>
            <a:ext cx="1215348" cy="405325"/>
            <a:chOff x="0" y="0"/>
            <a:chExt cx="435553" cy="1452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5553" cy="145259"/>
            </a:xfrm>
            <a:custGeom>
              <a:avLst/>
              <a:gdLst/>
              <a:ahLst/>
              <a:cxnLst/>
              <a:rect r="r" b="b" t="t" l="l"/>
              <a:pathLst>
                <a:path h="145259" w="435553">
                  <a:moveTo>
                    <a:pt x="72630" y="0"/>
                  </a:moveTo>
                  <a:lnTo>
                    <a:pt x="362924" y="0"/>
                  </a:lnTo>
                  <a:cubicBezTo>
                    <a:pt x="382186" y="0"/>
                    <a:pt x="400660" y="7652"/>
                    <a:pt x="414281" y="21273"/>
                  </a:cubicBezTo>
                  <a:cubicBezTo>
                    <a:pt x="427901" y="34893"/>
                    <a:pt x="435553" y="53367"/>
                    <a:pt x="435553" y="72630"/>
                  </a:cubicBezTo>
                  <a:lnTo>
                    <a:pt x="435553" y="72630"/>
                  </a:lnTo>
                  <a:cubicBezTo>
                    <a:pt x="435553" y="91892"/>
                    <a:pt x="427901" y="110366"/>
                    <a:pt x="414281" y="123987"/>
                  </a:cubicBezTo>
                  <a:cubicBezTo>
                    <a:pt x="400660" y="137607"/>
                    <a:pt x="382186" y="145259"/>
                    <a:pt x="362924" y="145259"/>
                  </a:cubicBezTo>
                  <a:lnTo>
                    <a:pt x="72630" y="145259"/>
                  </a:lnTo>
                  <a:cubicBezTo>
                    <a:pt x="53367" y="145259"/>
                    <a:pt x="34893" y="137607"/>
                    <a:pt x="21273" y="123987"/>
                  </a:cubicBezTo>
                  <a:cubicBezTo>
                    <a:pt x="7652" y="110366"/>
                    <a:pt x="0" y="91892"/>
                    <a:pt x="0" y="72630"/>
                  </a:cubicBezTo>
                  <a:lnTo>
                    <a:pt x="0" y="72630"/>
                  </a:lnTo>
                  <a:cubicBezTo>
                    <a:pt x="0" y="53367"/>
                    <a:pt x="7652" y="34893"/>
                    <a:pt x="21273" y="21273"/>
                  </a:cubicBezTo>
                  <a:cubicBezTo>
                    <a:pt x="34893" y="7652"/>
                    <a:pt x="53367" y="0"/>
                    <a:pt x="72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3131"/>
              </a:solidFill>
              <a:prstDash val="dash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35553" cy="173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77171" y="4333864"/>
            <a:ext cx="673273" cy="996763"/>
            <a:chOff x="0" y="0"/>
            <a:chExt cx="241286" cy="3572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1286" cy="357217"/>
            </a:xfrm>
            <a:custGeom>
              <a:avLst/>
              <a:gdLst/>
              <a:ahLst/>
              <a:cxnLst/>
              <a:rect r="r" b="b" t="t" l="l"/>
              <a:pathLst>
                <a:path h="357217" w="241286">
                  <a:moveTo>
                    <a:pt x="120643" y="0"/>
                  </a:moveTo>
                  <a:lnTo>
                    <a:pt x="120643" y="0"/>
                  </a:lnTo>
                  <a:cubicBezTo>
                    <a:pt x="187272" y="0"/>
                    <a:pt x="241286" y="54014"/>
                    <a:pt x="241286" y="120643"/>
                  </a:cubicBezTo>
                  <a:lnTo>
                    <a:pt x="241286" y="236574"/>
                  </a:lnTo>
                  <a:cubicBezTo>
                    <a:pt x="241286" y="268571"/>
                    <a:pt x="228575" y="299257"/>
                    <a:pt x="205950" y="321882"/>
                  </a:cubicBezTo>
                  <a:cubicBezTo>
                    <a:pt x="183325" y="344507"/>
                    <a:pt x="152639" y="357217"/>
                    <a:pt x="120643" y="357217"/>
                  </a:cubicBezTo>
                  <a:lnTo>
                    <a:pt x="120643" y="357217"/>
                  </a:lnTo>
                  <a:cubicBezTo>
                    <a:pt x="88646" y="357217"/>
                    <a:pt x="57960" y="344507"/>
                    <a:pt x="35336" y="321882"/>
                  </a:cubicBezTo>
                  <a:cubicBezTo>
                    <a:pt x="12711" y="299257"/>
                    <a:pt x="0" y="268571"/>
                    <a:pt x="0" y="236574"/>
                  </a:cubicBezTo>
                  <a:lnTo>
                    <a:pt x="0" y="120643"/>
                  </a:lnTo>
                  <a:cubicBezTo>
                    <a:pt x="0" y="88646"/>
                    <a:pt x="12711" y="57960"/>
                    <a:pt x="35336" y="35336"/>
                  </a:cubicBezTo>
                  <a:cubicBezTo>
                    <a:pt x="57960" y="12711"/>
                    <a:pt x="88646" y="0"/>
                    <a:pt x="1206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3131"/>
              </a:solidFill>
              <a:prstDash val="dash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41286" cy="385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3531692" y="1053841"/>
            <a:ext cx="6735659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294668" y="2240228"/>
            <a:ext cx="3658909" cy="30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1449" spc="-65" b="true">
                <a:solidFill>
                  <a:srgbClr val="4D4B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요리에 필요한 정보 전달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94668" y="2652306"/>
            <a:ext cx="3874832" cy="88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필요한 재료,  조리 예상 시간,  만드는 법을 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직관적으로 디자인 하여 조리 시작 전 사용자가 한눈에 정보를 확인할 수 있음.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94668" y="5450996"/>
            <a:ext cx="3808724" cy="30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1449" spc="-65" b="true">
                <a:solidFill>
                  <a:srgbClr val="4D4B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‘알러지 &amp; 칼로리’ 버튼 클릭 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94668" y="5828399"/>
            <a:ext cx="4033488" cy="58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음식의 칼로리와 알러지에 대한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가장 기본적인 정보를 간략하게 제공함.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94668" y="3969799"/>
            <a:ext cx="3658909" cy="30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1449" spc="-65" b="true">
                <a:solidFill>
                  <a:srgbClr val="4D4B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‘음식 만들기’ 버튼 클릭 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4668" y="4330466"/>
            <a:ext cx="3874832" cy="58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레시피에 대한 상세 정보를 각 단계별로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사진과 함께 제공하는 페이지로 넘어감.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4649" y="1602658"/>
            <a:ext cx="274424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03. 상세 레시피 설명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926638" y="2223579"/>
            <a:ext cx="1055168" cy="0"/>
          </a:xfrm>
          <a:prstGeom prst="line">
            <a:avLst/>
          </a:prstGeom>
          <a:ln cap="flat" w="2857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>
            <a:off x="1912350" y="2209292"/>
            <a:ext cx="0" cy="965628"/>
          </a:xfrm>
          <a:prstGeom prst="line">
            <a:avLst/>
          </a:prstGeom>
          <a:ln cap="flat" w="28575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20</a:t>
            </a:r>
          </a:p>
        </p:txBody>
      </p:sp>
      <p:sp>
        <p:nvSpPr>
          <p:cNvPr name="Freeform 22" id="22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143" y="6426675"/>
            <a:ext cx="5242108" cy="648010"/>
          </a:xfrm>
          <a:custGeom>
            <a:avLst/>
            <a:gdLst/>
            <a:ahLst/>
            <a:cxnLst/>
            <a:rect r="r" b="b" t="t" l="l"/>
            <a:pathLst>
              <a:path h="648010" w="5242108">
                <a:moveTo>
                  <a:pt x="0" y="0"/>
                </a:moveTo>
                <a:lnTo>
                  <a:pt x="5242108" y="0"/>
                </a:lnTo>
                <a:lnTo>
                  <a:pt x="5242108" y="648010"/>
                </a:lnTo>
                <a:lnTo>
                  <a:pt x="0" y="64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FF3131"/>
            </a:solidFill>
            <a:prstDash val="dash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72561" y="2136944"/>
            <a:ext cx="4991987" cy="3868790"/>
          </a:xfrm>
          <a:custGeom>
            <a:avLst/>
            <a:gdLst/>
            <a:ahLst/>
            <a:cxnLst/>
            <a:rect r="r" b="b" t="t" l="l"/>
            <a:pathLst>
              <a:path h="3868790" w="4991987">
                <a:moveTo>
                  <a:pt x="0" y="0"/>
                </a:moveTo>
                <a:lnTo>
                  <a:pt x="4991987" y="0"/>
                </a:lnTo>
                <a:lnTo>
                  <a:pt x="4991987" y="3868790"/>
                </a:lnTo>
                <a:lnTo>
                  <a:pt x="0" y="3868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35387" y="5379722"/>
            <a:ext cx="1919621" cy="524311"/>
            <a:chOff x="0" y="0"/>
            <a:chExt cx="687949" cy="1879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7949" cy="187901"/>
            </a:xfrm>
            <a:custGeom>
              <a:avLst/>
              <a:gdLst/>
              <a:ahLst/>
              <a:cxnLst/>
              <a:rect r="r" b="b" t="t" l="l"/>
              <a:pathLst>
                <a:path h="187901" w="687949">
                  <a:moveTo>
                    <a:pt x="93951" y="0"/>
                  </a:moveTo>
                  <a:lnTo>
                    <a:pt x="593998" y="0"/>
                  </a:lnTo>
                  <a:cubicBezTo>
                    <a:pt x="618916" y="0"/>
                    <a:pt x="642812" y="9898"/>
                    <a:pt x="660431" y="27517"/>
                  </a:cubicBezTo>
                  <a:cubicBezTo>
                    <a:pt x="678051" y="45137"/>
                    <a:pt x="687949" y="69033"/>
                    <a:pt x="687949" y="93951"/>
                  </a:cubicBezTo>
                  <a:lnTo>
                    <a:pt x="687949" y="93951"/>
                  </a:lnTo>
                  <a:cubicBezTo>
                    <a:pt x="687949" y="118868"/>
                    <a:pt x="678051" y="142764"/>
                    <a:pt x="660431" y="160384"/>
                  </a:cubicBezTo>
                  <a:cubicBezTo>
                    <a:pt x="642812" y="178003"/>
                    <a:pt x="618916" y="187901"/>
                    <a:pt x="593998" y="187901"/>
                  </a:cubicBezTo>
                  <a:lnTo>
                    <a:pt x="93951" y="187901"/>
                  </a:lnTo>
                  <a:cubicBezTo>
                    <a:pt x="69033" y="187901"/>
                    <a:pt x="45137" y="178003"/>
                    <a:pt x="27517" y="160384"/>
                  </a:cubicBezTo>
                  <a:cubicBezTo>
                    <a:pt x="9898" y="142764"/>
                    <a:pt x="0" y="118868"/>
                    <a:pt x="0" y="93951"/>
                  </a:cubicBezTo>
                  <a:lnTo>
                    <a:pt x="0" y="93951"/>
                  </a:lnTo>
                  <a:cubicBezTo>
                    <a:pt x="0" y="69033"/>
                    <a:pt x="9898" y="45137"/>
                    <a:pt x="27517" y="27517"/>
                  </a:cubicBezTo>
                  <a:cubicBezTo>
                    <a:pt x="45137" y="9898"/>
                    <a:pt x="69033" y="0"/>
                    <a:pt x="939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3131"/>
              </a:solidFill>
              <a:prstDash val="dash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687949" cy="216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37114" y="6005734"/>
            <a:ext cx="316166" cy="31616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313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54590" y="4563445"/>
            <a:ext cx="3851955" cy="30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1449" spc="-65" b="true">
                <a:solidFill>
                  <a:srgbClr val="4D4B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‘ChatGPT에게 물어보기’ 버튼 클릭 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54590" y="4966670"/>
            <a:ext cx="4079269" cy="58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6"/>
              </a:lnSpc>
            </a:pPr>
            <a:r>
              <a:rPr lang="en-US" sz="1370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사용자에게 검색창을 제공하여</a:t>
            </a:r>
          </a:p>
          <a:p>
            <a:pPr algn="l">
              <a:lnSpc>
                <a:spcPts val="2466"/>
              </a:lnSpc>
            </a:pPr>
            <a:r>
              <a:rPr lang="en-US" sz="1370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실시간 응답 기능을 제공.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3531692" y="1053841"/>
            <a:ext cx="6735659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424649" y="910247"/>
            <a:ext cx="3107044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649" y="1602658"/>
            <a:ext cx="274424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03. 상세 레시피 설명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54590" y="2792520"/>
            <a:ext cx="3851955" cy="30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1449" spc="-65" b="true">
                <a:solidFill>
                  <a:srgbClr val="4D4B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레시피 단계별 설명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54590" y="3786793"/>
            <a:ext cx="4079269" cy="27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154590" y="3196309"/>
            <a:ext cx="4079269" cy="88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6"/>
              </a:lnSpc>
            </a:pPr>
            <a:r>
              <a:rPr lang="en-US" sz="1370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DB 에서 가져온 레시피 정보와 이미지를 가져와</a:t>
            </a:r>
          </a:p>
          <a:p>
            <a:pPr algn="l">
              <a:lnSpc>
                <a:spcPts val="2466"/>
              </a:lnSpc>
            </a:pPr>
            <a:r>
              <a:rPr lang="en-US" sz="1370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동적으로 화면을 구성하여 사용자에게 </a:t>
            </a:r>
          </a:p>
          <a:p>
            <a:pPr algn="l">
              <a:lnSpc>
                <a:spcPts val="2466"/>
              </a:lnSpc>
            </a:pPr>
            <a:r>
              <a:rPr lang="en-US" sz="1370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실제 만드는 과정을 직관적으로 표시함.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21</a:t>
            </a:r>
          </a:p>
        </p:txBody>
      </p:sp>
      <p:sp>
        <p:nvSpPr>
          <p:cNvPr name="Freeform 19" id="19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531692" y="1053841"/>
            <a:ext cx="6735659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24649" y="910247"/>
            <a:ext cx="3024883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82805" y="2160166"/>
            <a:ext cx="4427169" cy="3349245"/>
            <a:chOff x="0" y="0"/>
            <a:chExt cx="5902892" cy="4465660"/>
          </a:xfrm>
        </p:grpSpPr>
        <p:sp>
          <p:nvSpPr>
            <p:cNvPr name="Freeform 5" id="5"/>
            <p:cNvSpPr/>
            <p:nvPr/>
          </p:nvSpPr>
          <p:spPr>
            <a:xfrm flipH="false" flipV="false" rot="6000">
              <a:off x="-3893" y="-5148"/>
              <a:ext cx="5910678" cy="4475956"/>
            </a:xfrm>
            <a:custGeom>
              <a:avLst/>
              <a:gdLst/>
              <a:ahLst/>
              <a:cxnLst/>
              <a:rect r="r" b="b" t="t" l="l"/>
              <a:pathLst>
                <a:path h="4475956" w="5910678">
                  <a:moveTo>
                    <a:pt x="0" y="10303"/>
                  </a:moveTo>
                  <a:lnTo>
                    <a:pt x="5902884" y="0"/>
                  </a:lnTo>
                  <a:lnTo>
                    <a:pt x="5910678" y="4465654"/>
                  </a:lnTo>
                  <a:lnTo>
                    <a:pt x="7795" y="4475956"/>
                  </a:lnTo>
                  <a:lnTo>
                    <a:pt x="0" y="10303"/>
                  </a:lnTo>
                  <a:close/>
                </a:path>
              </a:pathLst>
            </a:custGeom>
            <a:blipFill>
              <a:blip r:embed="rId2"/>
              <a:stretch>
                <a:fillRect l="-2266" t="-4136" r="-1744" b="-3923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1157509" y="1749854"/>
              <a:ext cx="3587874" cy="1914442"/>
              <a:chOff x="0" y="0"/>
              <a:chExt cx="964360" cy="51457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4360" cy="514570"/>
              </a:xfrm>
              <a:custGeom>
                <a:avLst/>
                <a:gdLst/>
                <a:ahLst/>
                <a:cxnLst/>
                <a:rect r="r" b="b" t="t" l="l"/>
                <a:pathLst>
                  <a:path h="514570" w="964360">
                    <a:moveTo>
                      <a:pt x="57541" y="0"/>
                    </a:moveTo>
                    <a:lnTo>
                      <a:pt x="906818" y="0"/>
                    </a:lnTo>
                    <a:cubicBezTo>
                      <a:pt x="938598" y="0"/>
                      <a:pt x="964360" y="25762"/>
                      <a:pt x="964360" y="57541"/>
                    </a:cubicBezTo>
                    <a:lnTo>
                      <a:pt x="964360" y="457028"/>
                    </a:lnTo>
                    <a:cubicBezTo>
                      <a:pt x="964360" y="488807"/>
                      <a:pt x="938598" y="514570"/>
                      <a:pt x="906818" y="514570"/>
                    </a:cubicBezTo>
                    <a:lnTo>
                      <a:pt x="57541" y="514570"/>
                    </a:lnTo>
                    <a:cubicBezTo>
                      <a:pt x="25762" y="514570"/>
                      <a:pt x="0" y="488807"/>
                      <a:pt x="0" y="457028"/>
                    </a:cubicBezTo>
                    <a:lnTo>
                      <a:pt x="0" y="57541"/>
                    </a:lnTo>
                    <a:cubicBezTo>
                      <a:pt x="0" y="25762"/>
                      <a:pt x="25762" y="0"/>
                      <a:pt x="575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3131"/>
                </a:solidFill>
                <a:prstDash val="dash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964360" cy="5431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424649" y="5796143"/>
            <a:ext cx="5287644" cy="14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전송 버튼을 클릭하면, 입력된 질문이 GPT 시스템으로 전송됨.</a:t>
            </a:r>
          </a:p>
          <a:p>
            <a:pPr algn="l">
              <a:lnSpc>
                <a:spcPts val="2464"/>
              </a:lnSpc>
            </a:pP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응답이 처리 되는 동안 메시지로 처리 중인 상황을 직관적으로 안내하며,</a:t>
            </a:r>
          </a:p>
          <a:p>
            <a:pPr algn="l">
              <a:lnSpc>
                <a:spcPts val="2464"/>
              </a:lnSpc>
            </a:pPr>
            <a:r>
              <a:rPr lang="en-US" sz="1369" spc="-34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응답을 받아온 후에, 화면에 출력함.</a:t>
            </a:r>
          </a:p>
          <a:p>
            <a:pPr algn="l">
              <a:lnSpc>
                <a:spcPts val="246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5626981" y="2160166"/>
            <a:ext cx="4480701" cy="3397253"/>
            <a:chOff x="0" y="0"/>
            <a:chExt cx="5974269" cy="4529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74269" cy="4529671"/>
            </a:xfrm>
            <a:custGeom>
              <a:avLst/>
              <a:gdLst/>
              <a:ahLst/>
              <a:cxnLst/>
              <a:rect r="r" b="b" t="t" l="l"/>
              <a:pathLst>
                <a:path h="4529671" w="5974269">
                  <a:moveTo>
                    <a:pt x="0" y="0"/>
                  </a:moveTo>
                  <a:lnTo>
                    <a:pt x="5974269" y="0"/>
                  </a:lnTo>
                  <a:lnTo>
                    <a:pt x="5974269" y="4529671"/>
                  </a:lnTo>
                  <a:lnTo>
                    <a:pt x="0" y="4529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09" r="0" b="-1442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193197" y="1749854"/>
              <a:ext cx="3587874" cy="2023579"/>
              <a:chOff x="0" y="0"/>
              <a:chExt cx="964360" cy="5439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64360" cy="543904"/>
              </a:xfrm>
              <a:custGeom>
                <a:avLst/>
                <a:gdLst/>
                <a:ahLst/>
                <a:cxnLst/>
                <a:rect r="r" b="b" t="t" l="l"/>
                <a:pathLst>
                  <a:path h="543904" w="964360">
                    <a:moveTo>
                      <a:pt x="57541" y="0"/>
                    </a:moveTo>
                    <a:lnTo>
                      <a:pt x="906818" y="0"/>
                    </a:lnTo>
                    <a:cubicBezTo>
                      <a:pt x="938598" y="0"/>
                      <a:pt x="964360" y="25762"/>
                      <a:pt x="964360" y="57541"/>
                    </a:cubicBezTo>
                    <a:lnTo>
                      <a:pt x="964360" y="486362"/>
                    </a:lnTo>
                    <a:cubicBezTo>
                      <a:pt x="964360" y="518142"/>
                      <a:pt x="938598" y="543904"/>
                      <a:pt x="906818" y="543904"/>
                    </a:cubicBezTo>
                    <a:lnTo>
                      <a:pt x="57541" y="543904"/>
                    </a:lnTo>
                    <a:cubicBezTo>
                      <a:pt x="25762" y="543904"/>
                      <a:pt x="0" y="518142"/>
                      <a:pt x="0" y="486362"/>
                    </a:cubicBezTo>
                    <a:lnTo>
                      <a:pt x="0" y="57541"/>
                    </a:lnTo>
                    <a:cubicBezTo>
                      <a:pt x="0" y="25762"/>
                      <a:pt x="25762" y="0"/>
                      <a:pt x="5754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3131"/>
                </a:solidFill>
                <a:prstDash val="dash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964360" cy="572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-5400000">
            <a:off x="5086636" y="3628709"/>
            <a:ext cx="316166" cy="31616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3131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24649" y="1602658"/>
            <a:ext cx="3327358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04. 실시간 GPT 상호작용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548451" y="5205047"/>
            <a:ext cx="331612" cy="232754"/>
            <a:chOff x="0" y="0"/>
            <a:chExt cx="118842" cy="834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842" cy="83414"/>
            </a:xfrm>
            <a:custGeom>
              <a:avLst/>
              <a:gdLst/>
              <a:ahLst/>
              <a:cxnLst/>
              <a:rect r="r" b="b" t="t" l="l"/>
              <a:pathLst>
                <a:path h="83414" w="118842">
                  <a:moveTo>
                    <a:pt x="41707" y="0"/>
                  </a:moveTo>
                  <a:lnTo>
                    <a:pt x="77135" y="0"/>
                  </a:lnTo>
                  <a:cubicBezTo>
                    <a:pt x="100169" y="0"/>
                    <a:pt x="118842" y="18673"/>
                    <a:pt x="118842" y="41707"/>
                  </a:cubicBezTo>
                  <a:lnTo>
                    <a:pt x="118842" y="41707"/>
                  </a:lnTo>
                  <a:cubicBezTo>
                    <a:pt x="118842" y="64741"/>
                    <a:pt x="100169" y="83414"/>
                    <a:pt x="77135" y="83414"/>
                  </a:cubicBezTo>
                  <a:lnTo>
                    <a:pt x="41707" y="83414"/>
                  </a:lnTo>
                  <a:cubicBezTo>
                    <a:pt x="18673" y="83414"/>
                    <a:pt x="0" y="64741"/>
                    <a:pt x="0" y="41707"/>
                  </a:cubicBezTo>
                  <a:lnTo>
                    <a:pt x="0" y="41707"/>
                  </a:lnTo>
                  <a:cubicBezTo>
                    <a:pt x="0" y="18673"/>
                    <a:pt x="18673" y="0"/>
                    <a:pt x="41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3131"/>
              </a:solidFill>
              <a:prstDash val="dash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18842" cy="111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260790" y="5872343"/>
            <a:ext cx="2967139" cy="818815"/>
            <a:chOff x="0" y="0"/>
            <a:chExt cx="3956185" cy="109175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437538"/>
              <a:ext cx="3956185" cy="654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55"/>
                </a:lnSpc>
              </a:pPr>
              <a:r>
                <a:rPr lang="en-US" sz="1370" spc="-34">
                  <a:solidFill>
                    <a:srgbClr val="000000">
                      <a:alpha val="60000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사용자에게 음성 인식 기능을 제공하여,</a:t>
              </a:r>
            </a:p>
            <a:p>
              <a:pPr algn="l">
                <a:lnSpc>
                  <a:spcPts val="2055"/>
                </a:lnSpc>
              </a:pPr>
              <a:r>
                <a:rPr lang="en-US" sz="1370" spc="-34">
                  <a:solidFill>
                    <a:srgbClr val="000000">
                      <a:alpha val="60000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더 쉬운 사용을 가능케 함.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3388537" cy="617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14"/>
                </a:lnSpc>
              </a:pPr>
              <a:r>
                <a:rPr lang="en-US" b="true" sz="1367" spc="-61">
                  <a:solidFill>
                    <a:srgbClr val="4D4B4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음성 인식 기능 추가</a:t>
              </a:r>
            </a:p>
            <a:p>
              <a:pPr algn="just">
                <a:lnSpc>
                  <a:spcPts val="191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22</a:t>
            </a:r>
          </a:p>
        </p:txBody>
      </p:sp>
      <p:sp>
        <p:nvSpPr>
          <p:cNvPr name="Freeform 26" id="26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4649" y="910247"/>
            <a:ext cx="2752446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sp>
        <p:nvSpPr>
          <p:cNvPr name="AutoShape 3" id="3"/>
          <p:cNvSpPr/>
          <p:nvPr/>
        </p:nvSpPr>
        <p:spPr>
          <a:xfrm>
            <a:off x="3531692" y="1053841"/>
            <a:ext cx="6735659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4649" y="910247"/>
            <a:ext cx="3107044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24649" y="2300039"/>
            <a:ext cx="2911000" cy="4685714"/>
          </a:xfrm>
          <a:custGeom>
            <a:avLst/>
            <a:gdLst/>
            <a:ahLst/>
            <a:cxnLst/>
            <a:rect r="r" b="b" t="t" l="l"/>
            <a:pathLst>
              <a:path h="4685714" w="2911000">
                <a:moveTo>
                  <a:pt x="0" y="0"/>
                </a:moveTo>
                <a:lnTo>
                  <a:pt x="2910999" y="0"/>
                </a:lnTo>
                <a:lnTo>
                  <a:pt x="2910999" y="4685714"/>
                </a:lnTo>
                <a:lnTo>
                  <a:pt x="0" y="468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78563" y="2300039"/>
            <a:ext cx="2948901" cy="4685714"/>
          </a:xfrm>
          <a:custGeom>
            <a:avLst/>
            <a:gdLst/>
            <a:ahLst/>
            <a:cxnLst/>
            <a:rect r="r" b="b" t="t" l="l"/>
            <a:pathLst>
              <a:path h="4685714" w="2948901">
                <a:moveTo>
                  <a:pt x="0" y="0"/>
                </a:moveTo>
                <a:lnTo>
                  <a:pt x="2948901" y="0"/>
                </a:lnTo>
                <a:lnTo>
                  <a:pt x="2948901" y="4685714"/>
                </a:lnTo>
                <a:lnTo>
                  <a:pt x="0" y="4685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780" r="0" b="-21292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3505182" y="4484341"/>
            <a:ext cx="303848" cy="317109"/>
            <a:chOff x="0" y="0"/>
            <a:chExt cx="778811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8811" cy="812800"/>
            </a:xfrm>
            <a:custGeom>
              <a:avLst/>
              <a:gdLst/>
              <a:ahLst/>
              <a:cxnLst/>
              <a:rect r="r" b="b" t="t" l="l"/>
              <a:pathLst>
                <a:path h="812800" w="778811">
                  <a:moveTo>
                    <a:pt x="389405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575611" y="0"/>
                  </a:lnTo>
                  <a:lnTo>
                    <a:pt x="575611" y="406400"/>
                  </a:lnTo>
                  <a:lnTo>
                    <a:pt x="778811" y="406400"/>
                  </a:lnTo>
                  <a:lnTo>
                    <a:pt x="389405" y="812800"/>
                  </a:lnTo>
                  <a:close/>
                </a:path>
              </a:pathLst>
            </a:custGeom>
            <a:solidFill>
              <a:srgbClr val="EE8A2E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203200" y="-28575"/>
              <a:ext cx="372411" cy="739775"/>
            </a:xfrm>
            <a:prstGeom prst="rect">
              <a:avLst/>
            </a:prstGeom>
          </p:spPr>
          <p:txBody>
            <a:bodyPr anchor="ctr" rtlCol="false" tIns="50952" lIns="50952" bIns="50952" rIns="50952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7054836" y="4484341"/>
            <a:ext cx="303848" cy="317109"/>
            <a:chOff x="0" y="0"/>
            <a:chExt cx="77881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78811" cy="812800"/>
            </a:xfrm>
            <a:custGeom>
              <a:avLst/>
              <a:gdLst/>
              <a:ahLst/>
              <a:cxnLst/>
              <a:rect r="r" b="b" t="t" l="l"/>
              <a:pathLst>
                <a:path h="812800" w="778811">
                  <a:moveTo>
                    <a:pt x="389405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575611" y="0"/>
                  </a:lnTo>
                  <a:lnTo>
                    <a:pt x="575611" y="406400"/>
                  </a:lnTo>
                  <a:lnTo>
                    <a:pt x="778811" y="406400"/>
                  </a:lnTo>
                  <a:lnTo>
                    <a:pt x="389405" y="812800"/>
                  </a:lnTo>
                  <a:close/>
                </a:path>
              </a:pathLst>
            </a:custGeom>
            <a:solidFill>
              <a:srgbClr val="EE8A2E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203200" y="-28575"/>
              <a:ext cx="372411" cy="739775"/>
            </a:xfrm>
            <a:prstGeom prst="rect">
              <a:avLst/>
            </a:prstGeom>
          </p:spPr>
          <p:txBody>
            <a:bodyPr anchor="ctr" rtlCol="false" tIns="50952" lIns="50952" bIns="50952" rIns="50952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sp>
        <p:nvSpPr>
          <p:cNvPr name="Freeform 13" id="13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86055" y="2300039"/>
            <a:ext cx="2831767" cy="4685714"/>
          </a:xfrm>
          <a:custGeom>
            <a:avLst/>
            <a:gdLst/>
            <a:ahLst/>
            <a:cxnLst/>
            <a:rect r="r" b="b" t="t" l="l"/>
            <a:pathLst>
              <a:path h="4685714" w="2831767">
                <a:moveTo>
                  <a:pt x="0" y="0"/>
                </a:moveTo>
                <a:lnTo>
                  <a:pt x="2831767" y="0"/>
                </a:lnTo>
                <a:lnTo>
                  <a:pt x="2831767" y="4685714"/>
                </a:lnTo>
                <a:lnTo>
                  <a:pt x="0" y="46857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4649" y="1602658"/>
            <a:ext cx="274424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모바일 (반응형 디자인)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4649" y="910247"/>
            <a:ext cx="2752446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sp>
        <p:nvSpPr>
          <p:cNvPr name="AutoShape 3" id="3"/>
          <p:cNvSpPr/>
          <p:nvPr/>
        </p:nvSpPr>
        <p:spPr>
          <a:xfrm>
            <a:off x="3531692" y="1053841"/>
            <a:ext cx="6735659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4649" y="910247"/>
            <a:ext cx="3107044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03. 디자인 및 화면 설명서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005929" y="2372039"/>
            <a:ext cx="2558764" cy="4503961"/>
          </a:xfrm>
          <a:custGeom>
            <a:avLst/>
            <a:gdLst/>
            <a:ahLst/>
            <a:cxnLst/>
            <a:rect r="r" b="b" t="t" l="l"/>
            <a:pathLst>
              <a:path h="4503961" w="2558764">
                <a:moveTo>
                  <a:pt x="0" y="0"/>
                </a:moveTo>
                <a:lnTo>
                  <a:pt x="2558763" y="0"/>
                </a:lnTo>
                <a:lnTo>
                  <a:pt x="2558763" y="4503961"/>
                </a:lnTo>
                <a:lnTo>
                  <a:pt x="0" y="45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" t="-7247" r="0" b="-1612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69592" y="2372039"/>
            <a:ext cx="2543879" cy="4503961"/>
          </a:xfrm>
          <a:custGeom>
            <a:avLst/>
            <a:gdLst/>
            <a:ahLst/>
            <a:cxnLst/>
            <a:rect r="r" b="b" t="t" l="l"/>
            <a:pathLst>
              <a:path h="4503961" w="2543879">
                <a:moveTo>
                  <a:pt x="0" y="0"/>
                </a:moveTo>
                <a:lnTo>
                  <a:pt x="2543879" y="0"/>
                </a:lnTo>
                <a:lnTo>
                  <a:pt x="2543879" y="4503961"/>
                </a:lnTo>
                <a:lnTo>
                  <a:pt x="0" y="4503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042" r="-257" b="-1539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4649" y="1602658"/>
            <a:ext cx="274424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모바일 (반응형 디자인)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24649" y="2372039"/>
            <a:ext cx="2477382" cy="4503961"/>
          </a:xfrm>
          <a:custGeom>
            <a:avLst/>
            <a:gdLst/>
            <a:ahLst/>
            <a:cxnLst/>
            <a:rect r="r" b="b" t="t" l="l"/>
            <a:pathLst>
              <a:path h="4503961" w="2477382">
                <a:moveTo>
                  <a:pt x="0" y="0"/>
                </a:moveTo>
                <a:lnTo>
                  <a:pt x="2477382" y="0"/>
                </a:lnTo>
                <a:lnTo>
                  <a:pt x="2477382" y="4503961"/>
                </a:lnTo>
                <a:lnTo>
                  <a:pt x="0" y="4503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584" r="0" b="-11344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3302055" y="4465465"/>
            <a:ext cx="303848" cy="317109"/>
            <a:chOff x="0" y="0"/>
            <a:chExt cx="77881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8811" cy="812800"/>
            </a:xfrm>
            <a:custGeom>
              <a:avLst/>
              <a:gdLst/>
              <a:ahLst/>
              <a:cxnLst/>
              <a:rect r="r" b="b" t="t" l="l"/>
              <a:pathLst>
                <a:path h="812800" w="778811">
                  <a:moveTo>
                    <a:pt x="389405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575611" y="0"/>
                  </a:lnTo>
                  <a:lnTo>
                    <a:pt x="575611" y="406400"/>
                  </a:lnTo>
                  <a:lnTo>
                    <a:pt x="778811" y="406400"/>
                  </a:lnTo>
                  <a:lnTo>
                    <a:pt x="389405" y="812800"/>
                  </a:lnTo>
                  <a:close/>
                </a:path>
              </a:pathLst>
            </a:custGeom>
            <a:solidFill>
              <a:srgbClr val="EE8A2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03200" y="-28575"/>
              <a:ext cx="372411" cy="739775"/>
            </a:xfrm>
            <a:prstGeom prst="rect">
              <a:avLst/>
            </a:prstGeom>
          </p:spPr>
          <p:txBody>
            <a:bodyPr anchor="ctr" rtlCol="false" tIns="50952" lIns="50952" bIns="50952" rIns="50952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6961848" y="4465465"/>
            <a:ext cx="303848" cy="317109"/>
            <a:chOff x="0" y="0"/>
            <a:chExt cx="778811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8811" cy="812800"/>
            </a:xfrm>
            <a:custGeom>
              <a:avLst/>
              <a:gdLst/>
              <a:ahLst/>
              <a:cxnLst/>
              <a:rect r="r" b="b" t="t" l="l"/>
              <a:pathLst>
                <a:path h="812800" w="778811">
                  <a:moveTo>
                    <a:pt x="389405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575611" y="0"/>
                  </a:lnTo>
                  <a:lnTo>
                    <a:pt x="575611" y="406400"/>
                  </a:lnTo>
                  <a:lnTo>
                    <a:pt x="778811" y="406400"/>
                  </a:lnTo>
                  <a:lnTo>
                    <a:pt x="389405" y="812800"/>
                  </a:lnTo>
                  <a:close/>
                </a:path>
              </a:pathLst>
            </a:custGeom>
            <a:solidFill>
              <a:srgbClr val="EE8A2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28575"/>
              <a:ext cx="372411" cy="739775"/>
            </a:xfrm>
            <a:prstGeom prst="rect">
              <a:avLst/>
            </a:prstGeom>
          </p:spPr>
          <p:txBody>
            <a:bodyPr anchor="ctr" rtlCol="false" tIns="50952" lIns="50952" bIns="50952" rIns="50952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24</a:t>
            </a:r>
          </a:p>
        </p:txBody>
      </p:sp>
      <p:sp>
        <p:nvSpPr>
          <p:cNvPr name="Freeform 16" id="16">
            <a:hlinkClick r:id="rId7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8586" y="3275779"/>
            <a:ext cx="7894828" cy="90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5"/>
              </a:lnSpc>
              <a:spcBef>
                <a:spcPct val="0"/>
              </a:spcBef>
            </a:pPr>
            <a:r>
              <a:rPr lang="en-US" b="true" sz="5296" spc="-238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04. Front-end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25</a:t>
            </a:r>
          </a:p>
        </p:txBody>
      </p:sp>
      <p:sp>
        <p:nvSpPr>
          <p:cNvPr name="Freeform 4" id="4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5400000">
            <a:off x="7148490" y="3470445"/>
            <a:ext cx="302945" cy="316166"/>
            <a:chOff x="0" y="0"/>
            <a:chExt cx="77881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8811" cy="812800"/>
            </a:xfrm>
            <a:custGeom>
              <a:avLst/>
              <a:gdLst/>
              <a:ahLst/>
              <a:cxnLst/>
              <a:rect r="r" b="b" t="t" l="l"/>
              <a:pathLst>
                <a:path h="812800" w="778811">
                  <a:moveTo>
                    <a:pt x="389405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575611" y="0"/>
                  </a:lnTo>
                  <a:lnTo>
                    <a:pt x="575611" y="406400"/>
                  </a:lnTo>
                  <a:lnTo>
                    <a:pt x="778811" y="406400"/>
                  </a:lnTo>
                  <a:lnTo>
                    <a:pt x="389405" y="812800"/>
                  </a:lnTo>
                  <a:close/>
                </a:path>
              </a:pathLst>
            </a:custGeom>
            <a:solidFill>
              <a:srgbClr val="FF313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203200" y="-28575"/>
              <a:ext cx="372411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01252" y="2423872"/>
            <a:ext cx="7555717" cy="4250091"/>
          </a:xfrm>
          <a:custGeom>
            <a:avLst/>
            <a:gdLst/>
            <a:ahLst/>
            <a:cxnLst/>
            <a:rect r="r" b="b" t="t" l="l"/>
            <a:pathLst>
              <a:path h="4250091" w="7555717">
                <a:moveTo>
                  <a:pt x="0" y="0"/>
                </a:moveTo>
                <a:lnTo>
                  <a:pt x="7555716" y="0"/>
                </a:lnTo>
                <a:lnTo>
                  <a:pt x="7555716" y="4250091"/>
                </a:lnTo>
                <a:lnTo>
                  <a:pt x="0" y="4250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4649" y="910247"/>
            <a:ext cx="1865709" cy="24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04. Front-end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4649" y="1582575"/>
            <a:ext cx="5950068" cy="28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“API를 통해 가지고 온 DATA를 화면에 출력”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42693" y="2722846"/>
            <a:ext cx="2324658" cy="111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선택한 재료를 받아와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GPT 의 응답을 받기 전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동적으로 화면에 출력하기 위해 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요소를 미리 설정함.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42693" y="5657945"/>
            <a:ext cx="2324658" cy="82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1.5 초 마다 인덱스 번호를 올려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setLoading을 text 인덱스 번호로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설정함.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942693" y="4254769"/>
            <a:ext cx="2538115" cy="392804"/>
          </a:xfrm>
          <a:custGeom>
            <a:avLst/>
            <a:gdLst/>
            <a:ahLst/>
            <a:cxnLst/>
            <a:rect r="r" b="b" t="t" l="l"/>
            <a:pathLst>
              <a:path h="392804" w="2538115">
                <a:moveTo>
                  <a:pt x="0" y="0"/>
                </a:moveTo>
                <a:lnTo>
                  <a:pt x="2538116" y="0"/>
                </a:lnTo>
                <a:lnTo>
                  <a:pt x="2538116" y="392804"/>
                </a:lnTo>
                <a:lnTo>
                  <a:pt x="0" y="39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42693" y="4909234"/>
            <a:ext cx="2538115" cy="396286"/>
          </a:xfrm>
          <a:custGeom>
            <a:avLst/>
            <a:gdLst/>
            <a:ahLst/>
            <a:cxnLst/>
            <a:rect r="r" b="b" t="t" l="l"/>
            <a:pathLst>
              <a:path h="396286" w="2538115">
                <a:moveTo>
                  <a:pt x="0" y="0"/>
                </a:moveTo>
                <a:lnTo>
                  <a:pt x="2538116" y="0"/>
                </a:lnTo>
                <a:lnTo>
                  <a:pt x="2538116" y="396286"/>
                </a:lnTo>
                <a:lnTo>
                  <a:pt x="0" y="396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26</a:t>
            </a:r>
          </a:p>
        </p:txBody>
      </p:sp>
      <p:sp>
        <p:nvSpPr>
          <p:cNvPr name="Freeform 14" id="14">
            <a:hlinkClick r:id="rId7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24649" y="2200438"/>
            <a:ext cx="5950068" cy="4328675"/>
          </a:xfrm>
          <a:custGeom>
            <a:avLst/>
            <a:gdLst/>
            <a:ahLst/>
            <a:cxnLst/>
            <a:rect r="r" b="b" t="t" l="l"/>
            <a:pathLst>
              <a:path h="4328675" w="5950068">
                <a:moveTo>
                  <a:pt x="0" y="0"/>
                </a:moveTo>
                <a:lnTo>
                  <a:pt x="5950068" y="0"/>
                </a:lnTo>
                <a:lnTo>
                  <a:pt x="5950068" y="4328675"/>
                </a:lnTo>
                <a:lnTo>
                  <a:pt x="0" y="4328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22613" y="2003083"/>
            <a:ext cx="3303616" cy="1218208"/>
          </a:xfrm>
          <a:custGeom>
            <a:avLst/>
            <a:gdLst/>
            <a:ahLst/>
            <a:cxnLst/>
            <a:rect r="r" b="b" t="t" l="l"/>
            <a:pathLst>
              <a:path h="1218208" w="3303616">
                <a:moveTo>
                  <a:pt x="0" y="0"/>
                </a:moveTo>
                <a:lnTo>
                  <a:pt x="3303616" y="0"/>
                </a:lnTo>
                <a:lnTo>
                  <a:pt x="3303616" y="1218208"/>
                </a:lnTo>
                <a:lnTo>
                  <a:pt x="0" y="1218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22613" y="3221291"/>
            <a:ext cx="3303616" cy="1358612"/>
          </a:xfrm>
          <a:custGeom>
            <a:avLst/>
            <a:gdLst/>
            <a:ahLst/>
            <a:cxnLst/>
            <a:rect r="r" b="b" t="t" l="l"/>
            <a:pathLst>
              <a:path h="1358612" w="3303616">
                <a:moveTo>
                  <a:pt x="0" y="0"/>
                </a:moveTo>
                <a:lnTo>
                  <a:pt x="3303616" y="0"/>
                </a:lnTo>
                <a:lnTo>
                  <a:pt x="3303616" y="1358612"/>
                </a:lnTo>
                <a:lnTo>
                  <a:pt x="0" y="1358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4649" y="910247"/>
            <a:ext cx="1865709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04. Front-end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4649" y="1582575"/>
            <a:ext cx="5950068" cy="28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“useEffect로 jsonData를 받고 data가 있을 때 메뉴로 넘어가기”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13251" y="2726726"/>
            <a:ext cx="3067008" cy="54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선택한 재료를 보내고 값을 받으면 setData를 이용해서 jsonData를 저장함.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7497" y="4911302"/>
            <a:ext cx="3210183" cy="82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useErrect 함수를 이용하여 data 가 존재하면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다음 페이지로 넘어가게 하여 사용자가 메뉴를 받는 시간을 최소화 시킴.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27</a:t>
            </a:r>
          </a:p>
        </p:txBody>
      </p:sp>
      <p:sp>
        <p:nvSpPr>
          <p:cNvPr name="Freeform 11" id="11">
            <a:hlinkClick r:id="rId7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6000">
            <a:off x="420684" y="2046914"/>
            <a:ext cx="6270267" cy="4558946"/>
          </a:xfrm>
          <a:custGeom>
            <a:avLst/>
            <a:gdLst/>
            <a:ahLst/>
            <a:cxnLst/>
            <a:rect r="r" b="b" t="t" l="l"/>
            <a:pathLst>
              <a:path h="4558946" w="6270267">
                <a:moveTo>
                  <a:pt x="0" y="10930"/>
                </a:moveTo>
                <a:lnTo>
                  <a:pt x="6262330" y="0"/>
                </a:lnTo>
                <a:lnTo>
                  <a:pt x="6270267" y="4548017"/>
                </a:lnTo>
                <a:lnTo>
                  <a:pt x="7938" y="4558946"/>
                </a:lnTo>
                <a:lnTo>
                  <a:pt x="0" y="10930"/>
                </a:lnTo>
                <a:close/>
              </a:path>
            </a:pathLst>
          </a:custGeom>
          <a:blipFill>
            <a:blip r:embed="rId2"/>
            <a:stretch>
              <a:fillRect l="4" t="37" r="4" b="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50120" y="4971613"/>
            <a:ext cx="5829781" cy="2120583"/>
          </a:xfrm>
          <a:custGeom>
            <a:avLst/>
            <a:gdLst/>
            <a:ahLst/>
            <a:cxnLst/>
            <a:rect r="r" b="b" t="t" l="l"/>
            <a:pathLst>
              <a:path h="2120583" w="5829781">
                <a:moveTo>
                  <a:pt x="0" y="0"/>
                </a:moveTo>
                <a:lnTo>
                  <a:pt x="5829781" y="0"/>
                </a:lnTo>
                <a:lnTo>
                  <a:pt x="5829781" y="2120582"/>
                </a:lnTo>
                <a:lnTo>
                  <a:pt x="0" y="2120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28575" cap="sq">
            <a:solidFill>
              <a:srgbClr val="405B8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24649" y="910247"/>
            <a:ext cx="2080091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04. Front-end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649" y="1582575"/>
            <a:ext cx="4160183" cy="28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“React useEffect로 API 데이터 가져오기”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36192" y="3185680"/>
            <a:ext cx="3578421" cy="82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냉장고에서 고른 재료를 바탕으로 Django에서 전달된 데이터와 비교하여, 일치하는 메뉴 중 하나를 랜덤으로 선택받음.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28</a:t>
            </a:r>
          </a:p>
        </p:txBody>
      </p:sp>
      <p:sp>
        <p:nvSpPr>
          <p:cNvPr name="Freeform 9" id="9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649" y="2423850"/>
            <a:ext cx="7119919" cy="3987154"/>
          </a:xfrm>
          <a:custGeom>
            <a:avLst/>
            <a:gdLst/>
            <a:ahLst/>
            <a:cxnLst/>
            <a:rect r="r" b="b" t="t" l="l"/>
            <a:pathLst>
              <a:path h="3987154" w="7119919">
                <a:moveTo>
                  <a:pt x="0" y="0"/>
                </a:moveTo>
                <a:lnTo>
                  <a:pt x="7119918" y="0"/>
                </a:lnTo>
                <a:lnTo>
                  <a:pt x="7119918" y="3987155"/>
                </a:lnTo>
                <a:lnTo>
                  <a:pt x="0" y="3987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649" y="910247"/>
            <a:ext cx="1865709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04. Front-end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55351" y="3713325"/>
            <a:ext cx="3526148" cy="1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데이터를 기반으로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필요한 재료, 만드는 법, 소요 시간, 칼로리,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알레르기 정보 등을 useState를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사용하여 저장하고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화면에 동적으로 렌더링함.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4649" y="1582575"/>
            <a:ext cx="5950068" cy="28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“GPT 응답을 받고 화면에 출력”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29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30840" y="3937056"/>
            <a:ext cx="1095244" cy="202123"/>
            <a:chOff x="0" y="0"/>
            <a:chExt cx="392511" cy="724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2511" cy="72436"/>
            </a:xfrm>
            <a:custGeom>
              <a:avLst/>
              <a:gdLst/>
              <a:ahLst/>
              <a:cxnLst/>
              <a:rect r="r" b="b" t="t" l="l"/>
              <a:pathLst>
                <a:path h="72436" w="392511">
                  <a:moveTo>
                    <a:pt x="36218" y="0"/>
                  </a:moveTo>
                  <a:lnTo>
                    <a:pt x="356293" y="0"/>
                  </a:lnTo>
                  <a:cubicBezTo>
                    <a:pt x="365898" y="0"/>
                    <a:pt x="375111" y="3816"/>
                    <a:pt x="381903" y="10608"/>
                  </a:cubicBezTo>
                  <a:cubicBezTo>
                    <a:pt x="388695" y="17400"/>
                    <a:pt x="392511" y="26612"/>
                    <a:pt x="392511" y="36218"/>
                  </a:cubicBezTo>
                  <a:lnTo>
                    <a:pt x="392511" y="36218"/>
                  </a:lnTo>
                  <a:cubicBezTo>
                    <a:pt x="392511" y="56221"/>
                    <a:pt x="376295" y="72436"/>
                    <a:pt x="356293" y="72436"/>
                  </a:cubicBezTo>
                  <a:lnTo>
                    <a:pt x="36218" y="72436"/>
                  </a:lnTo>
                  <a:cubicBezTo>
                    <a:pt x="16215" y="72436"/>
                    <a:pt x="0" y="56221"/>
                    <a:pt x="0" y="36218"/>
                  </a:cubicBezTo>
                  <a:lnTo>
                    <a:pt x="0" y="36218"/>
                  </a:lnTo>
                  <a:cubicBezTo>
                    <a:pt x="0" y="16215"/>
                    <a:pt x="16215" y="0"/>
                    <a:pt x="362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3131"/>
              </a:solidFill>
              <a:prstDash val="dash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392511" cy="101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30840" y="5076736"/>
            <a:ext cx="1136876" cy="208942"/>
            <a:chOff x="0" y="0"/>
            <a:chExt cx="407431" cy="748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7431" cy="74880"/>
            </a:xfrm>
            <a:custGeom>
              <a:avLst/>
              <a:gdLst/>
              <a:ahLst/>
              <a:cxnLst/>
              <a:rect r="r" b="b" t="t" l="l"/>
              <a:pathLst>
                <a:path h="74880" w="407431">
                  <a:moveTo>
                    <a:pt x="37440" y="0"/>
                  </a:moveTo>
                  <a:lnTo>
                    <a:pt x="369991" y="0"/>
                  </a:lnTo>
                  <a:cubicBezTo>
                    <a:pt x="390668" y="0"/>
                    <a:pt x="407431" y="16762"/>
                    <a:pt x="407431" y="37440"/>
                  </a:cubicBezTo>
                  <a:lnTo>
                    <a:pt x="407431" y="37440"/>
                  </a:lnTo>
                  <a:cubicBezTo>
                    <a:pt x="407431" y="47370"/>
                    <a:pt x="403486" y="56893"/>
                    <a:pt x="396465" y="63914"/>
                  </a:cubicBezTo>
                  <a:cubicBezTo>
                    <a:pt x="389443" y="70936"/>
                    <a:pt x="379920" y="74880"/>
                    <a:pt x="369991" y="74880"/>
                  </a:cubicBezTo>
                  <a:lnTo>
                    <a:pt x="37440" y="74880"/>
                  </a:lnTo>
                  <a:cubicBezTo>
                    <a:pt x="27510" y="74880"/>
                    <a:pt x="17987" y="70936"/>
                    <a:pt x="10966" y="63914"/>
                  </a:cubicBezTo>
                  <a:cubicBezTo>
                    <a:pt x="3945" y="56893"/>
                    <a:pt x="0" y="47370"/>
                    <a:pt x="0" y="37440"/>
                  </a:cubicBezTo>
                  <a:lnTo>
                    <a:pt x="0" y="37440"/>
                  </a:lnTo>
                  <a:cubicBezTo>
                    <a:pt x="0" y="27510"/>
                    <a:pt x="3945" y="17987"/>
                    <a:pt x="10966" y="10966"/>
                  </a:cubicBezTo>
                  <a:cubicBezTo>
                    <a:pt x="17987" y="3945"/>
                    <a:pt x="27510" y="0"/>
                    <a:pt x="374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3131"/>
              </a:solidFill>
              <a:prstDash val="dash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07431" cy="10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7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5711" y="3275779"/>
            <a:ext cx="5300578" cy="90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5"/>
              </a:lnSpc>
              <a:spcBef>
                <a:spcPct val="0"/>
              </a:spcBef>
            </a:pPr>
            <a:r>
              <a:rPr lang="en-US" b="true" sz="5296" spc="-238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01. 프로젝트 소개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</a:p>
        </p:txBody>
      </p:sp>
      <p:sp>
        <p:nvSpPr>
          <p:cNvPr name="Freeform 4" id="4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69783" y="1990415"/>
            <a:ext cx="7097947" cy="5385567"/>
          </a:xfrm>
          <a:custGeom>
            <a:avLst/>
            <a:gdLst/>
            <a:ahLst/>
            <a:cxnLst/>
            <a:rect r="r" b="b" t="t" l="l"/>
            <a:pathLst>
              <a:path h="5385567" w="7097947">
                <a:moveTo>
                  <a:pt x="0" y="0"/>
                </a:moveTo>
                <a:lnTo>
                  <a:pt x="7097946" y="0"/>
                </a:lnTo>
                <a:lnTo>
                  <a:pt x="7097946" y="5385567"/>
                </a:lnTo>
                <a:lnTo>
                  <a:pt x="0" y="5385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10878" y="3064188"/>
            <a:ext cx="2693851" cy="1526516"/>
          </a:xfrm>
          <a:custGeom>
            <a:avLst/>
            <a:gdLst/>
            <a:ahLst/>
            <a:cxnLst/>
            <a:rect r="r" b="b" t="t" l="l"/>
            <a:pathLst>
              <a:path h="1526516" w="2693851">
                <a:moveTo>
                  <a:pt x="0" y="0"/>
                </a:moveTo>
                <a:lnTo>
                  <a:pt x="2693851" y="0"/>
                </a:lnTo>
                <a:lnTo>
                  <a:pt x="2693851" y="1526516"/>
                </a:lnTo>
                <a:lnTo>
                  <a:pt x="0" y="1526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10878" y="5649136"/>
            <a:ext cx="2716578" cy="1310642"/>
          </a:xfrm>
          <a:custGeom>
            <a:avLst/>
            <a:gdLst/>
            <a:ahLst/>
            <a:cxnLst/>
            <a:rect r="r" b="b" t="t" l="l"/>
            <a:pathLst>
              <a:path h="1310642" w="2716578">
                <a:moveTo>
                  <a:pt x="0" y="0"/>
                </a:moveTo>
                <a:lnTo>
                  <a:pt x="2716578" y="0"/>
                </a:lnTo>
                <a:lnTo>
                  <a:pt x="2716578" y="1310642"/>
                </a:lnTo>
                <a:lnTo>
                  <a:pt x="0" y="1310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48" t="-28420" r="-18381" b="-3049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4649" y="910247"/>
            <a:ext cx="1865709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04. Front-end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4649" y="1593892"/>
            <a:ext cx="5950068" cy="28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“GPT 응답을 받고 화면에 출력”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10878" y="2464848"/>
            <a:ext cx="2550703" cy="54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GPT 응답을 받기 전, 초기 값 설정을 하여 사용자의 혼란을 최소화 함.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10878" y="4770170"/>
            <a:ext cx="2405268" cy="82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GPT 응답을 받으면 Data를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gptStorageValue 에 담아서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화면에 나오도록 함.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30</a:t>
            </a:r>
          </a:p>
        </p:txBody>
      </p:sp>
      <p:sp>
        <p:nvSpPr>
          <p:cNvPr name="Freeform 11" id="11">
            <a:hlinkClick r:id="rId7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24649" y="2045164"/>
            <a:ext cx="6091948" cy="3891232"/>
          </a:xfrm>
          <a:custGeom>
            <a:avLst/>
            <a:gdLst/>
            <a:ahLst/>
            <a:cxnLst/>
            <a:rect r="r" b="b" t="t" l="l"/>
            <a:pathLst>
              <a:path h="3891232" w="6091948">
                <a:moveTo>
                  <a:pt x="0" y="0"/>
                </a:moveTo>
                <a:lnTo>
                  <a:pt x="6091947" y="0"/>
                </a:lnTo>
                <a:lnTo>
                  <a:pt x="6091947" y="3891231"/>
                </a:lnTo>
                <a:lnTo>
                  <a:pt x="0" y="389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93944" y="2045164"/>
            <a:ext cx="3477788" cy="3891232"/>
          </a:xfrm>
          <a:custGeom>
            <a:avLst/>
            <a:gdLst/>
            <a:ahLst/>
            <a:cxnLst/>
            <a:rect r="r" b="b" t="t" l="l"/>
            <a:pathLst>
              <a:path h="3891232" w="3477788">
                <a:moveTo>
                  <a:pt x="0" y="0"/>
                </a:moveTo>
                <a:lnTo>
                  <a:pt x="3477788" y="0"/>
                </a:lnTo>
                <a:lnTo>
                  <a:pt x="3477788" y="3891231"/>
                </a:lnTo>
                <a:lnTo>
                  <a:pt x="0" y="3891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649" y="910247"/>
            <a:ext cx="1865709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04. Front-end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682" y="6112340"/>
            <a:ext cx="4724357" cy="54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고른 재료와 Django 서버에서 가져온 데이터를 비교하여,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랜덤으로 레시피를 추천함.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3481" y="6112340"/>
            <a:ext cx="3384202" cy="54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서버에서 데이터를 비동기적으로 받아와 화면에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표시하고, 조리법도 각 단계별로 동적으로 출력함.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4649" y="1582575"/>
            <a:ext cx="4160183" cy="28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“React useEffect로 API 데이터 가져오기”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31</a:t>
            </a:r>
          </a:p>
        </p:txBody>
      </p:sp>
      <p:sp>
        <p:nvSpPr>
          <p:cNvPr name="Freeform 10" id="10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69146" y="2143025"/>
            <a:ext cx="5507799" cy="4660975"/>
          </a:xfrm>
          <a:custGeom>
            <a:avLst/>
            <a:gdLst/>
            <a:ahLst/>
            <a:cxnLst/>
            <a:rect r="r" b="b" t="t" l="l"/>
            <a:pathLst>
              <a:path h="4660975" w="5507799">
                <a:moveTo>
                  <a:pt x="0" y="0"/>
                </a:moveTo>
                <a:lnTo>
                  <a:pt x="5507800" y="0"/>
                </a:lnTo>
                <a:lnTo>
                  <a:pt x="5507800" y="4660975"/>
                </a:lnTo>
                <a:lnTo>
                  <a:pt x="0" y="4660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5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649" y="910247"/>
            <a:ext cx="1865709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04. Front-end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649" y="1582575"/>
            <a:ext cx="4160183" cy="28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“반응형 UI 및 화면 크기 대응”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50117" y="4328377"/>
            <a:ext cx="4037495" cy="82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 크기에 맞추어 버튼 텍스트와 레이아웃을 동적으로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변경하여 데스크탑/모바일 화면에서 모두 적절히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동작하도록 구현함.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50117" y="5488957"/>
            <a:ext cx="4037495" cy="54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작은 화면에서는 버튼 텍스트가 간소화되고, 레이아웃이 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재구성되어 사용자에게 최적화된 UI를 제공함.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32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250117" y="2749391"/>
            <a:ext cx="3354984" cy="1238121"/>
            <a:chOff x="0" y="0"/>
            <a:chExt cx="4473312" cy="16508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322018" y="0"/>
              <a:ext cx="1151293" cy="579901"/>
            </a:xfrm>
            <a:custGeom>
              <a:avLst/>
              <a:gdLst/>
              <a:ahLst/>
              <a:cxnLst/>
              <a:rect r="r" b="b" t="t" l="l"/>
              <a:pathLst>
                <a:path h="579901" w="1151293">
                  <a:moveTo>
                    <a:pt x="0" y="0"/>
                  </a:moveTo>
                  <a:lnTo>
                    <a:pt x="1151294" y="0"/>
                  </a:lnTo>
                  <a:lnTo>
                    <a:pt x="1151294" y="579901"/>
                  </a:lnTo>
                  <a:lnTo>
                    <a:pt x="0" y="579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35" t="-9216" r="-2335" b="-1382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424" cy="579901"/>
            </a:xfrm>
            <a:custGeom>
              <a:avLst/>
              <a:gdLst/>
              <a:ahLst/>
              <a:cxnLst/>
              <a:rect r="r" b="b" t="t" l="l"/>
              <a:pathLst>
                <a:path h="579901" w="2565424">
                  <a:moveTo>
                    <a:pt x="0" y="0"/>
                  </a:moveTo>
                  <a:lnTo>
                    <a:pt x="2565424" y="0"/>
                  </a:lnTo>
                  <a:lnTo>
                    <a:pt x="2565424" y="579901"/>
                  </a:lnTo>
                  <a:lnTo>
                    <a:pt x="0" y="579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216" r="0" b="-1931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87202"/>
              <a:ext cx="2565424" cy="563626"/>
            </a:xfrm>
            <a:custGeom>
              <a:avLst/>
              <a:gdLst/>
              <a:ahLst/>
              <a:cxnLst/>
              <a:rect r="r" b="b" t="t" l="l"/>
              <a:pathLst>
                <a:path h="563626" w="2565424">
                  <a:moveTo>
                    <a:pt x="0" y="0"/>
                  </a:moveTo>
                  <a:lnTo>
                    <a:pt x="2565424" y="0"/>
                  </a:lnTo>
                  <a:lnTo>
                    <a:pt x="2565424" y="563626"/>
                  </a:lnTo>
                  <a:lnTo>
                    <a:pt x="0" y="563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7542" r="0" b="-8037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322018" y="1070927"/>
              <a:ext cx="1151293" cy="579901"/>
            </a:xfrm>
            <a:custGeom>
              <a:avLst/>
              <a:gdLst/>
              <a:ahLst/>
              <a:cxnLst/>
              <a:rect r="r" b="b" t="t" l="l"/>
              <a:pathLst>
                <a:path h="579901" w="1151293">
                  <a:moveTo>
                    <a:pt x="0" y="0"/>
                  </a:moveTo>
                  <a:lnTo>
                    <a:pt x="1151294" y="0"/>
                  </a:lnTo>
                  <a:lnTo>
                    <a:pt x="1151294" y="579901"/>
                  </a:lnTo>
                  <a:lnTo>
                    <a:pt x="0" y="579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9923" t="-24194" r="-14935" b="-5382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-5400000">
              <a:off x="2756632" y="94696"/>
              <a:ext cx="374178" cy="390509"/>
              <a:chOff x="0" y="0"/>
              <a:chExt cx="778811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7881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78811">
                    <a:moveTo>
                      <a:pt x="389405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575611" y="0"/>
                    </a:lnTo>
                    <a:lnTo>
                      <a:pt x="575611" y="406400"/>
                    </a:lnTo>
                    <a:lnTo>
                      <a:pt x="778811" y="406400"/>
                    </a:lnTo>
                    <a:lnTo>
                      <a:pt x="389405" y="812800"/>
                    </a:lnTo>
                    <a:close/>
                  </a:path>
                </a:pathLst>
              </a:custGeom>
              <a:solidFill>
                <a:srgbClr val="EE8A2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03200" y="-28575"/>
                <a:ext cx="372411" cy="739775"/>
              </a:xfrm>
              <a:prstGeom prst="rect">
                <a:avLst/>
              </a:prstGeom>
            </p:spPr>
            <p:txBody>
              <a:bodyPr anchor="ctr" rtlCol="false" tIns="50952" lIns="50952" bIns="50952" rIns="50952"/>
              <a:lstStyle/>
              <a:p>
                <a:pPr algn="ctr">
                  <a:lnSpc>
                    <a:spcPts val="1637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-5400000">
              <a:off x="2756632" y="1173760"/>
              <a:ext cx="374178" cy="390509"/>
              <a:chOff x="0" y="0"/>
              <a:chExt cx="778811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7881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78811">
                    <a:moveTo>
                      <a:pt x="389405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575611" y="0"/>
                    </a:lnTo>
                    <a:lnTo>
                      <a:pt x="575611" y="406400"/>
                    </a:lnTo>
                    <a:lnTo>
                      <a:pt x="778811" y="406400"/>
                    </a:lnTo>
                    <a:lnTo>
                      <a:pt x="389405" y="812800"/>
                    </a:lnTo>
                    <a:close/>
                  </a:path>
                </a:pathLst>
              </a:custGeom>
              <a:solidFill>
                <a:srgbClr val="EE8A2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203200" y="-28575"/>
                <a:ext cx="372411" cy="739775"/>
              </a:xfrm>
              <a:prstGeom prst="rect">
                <a:avLst/>
              </a:prstGeom>
            </p:spPr>
            <p:txBody>
              <a:bodyPr anchor="ctr" rtlCol="false" tIns="50952" lIns="50952" bIns="50952" rIns="50952"/>
              <a:lstStyle/>
              <a:p>
                <a:pPr algn="ctr">
                  <a:lnSpc>
                    <a:spcPts val="1637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24649" y="2163742"/>
            <a:ext cx="4783771" cy="4671780"/>
          </a:xfrm>
          <a:custGeom>
            <a:avLst/>
            <a:gdLst/>
            <a:ahLst/>
            <a:cxnLst/>
            <a:rect r="r" b="b" t="t" l="l"/>
            <a:pathLst>
              <a:path h="4671780" w="4783771">
                <a:moveTo>
                  <a:pt x="0" y="0"/>
                </a:moveTo>
                <a:lnTo>
                  <a:pt x="4783770" y="0"/>
                </a:lnTo>
                <a:lnTo>
                  <a:pt x="4783770" y="4671781"/>
                </a:lnTo>
                <a:lnTo>
                  <a:pt x="0" y="4671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9" t="0" r="-33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1396" y="2163742"/>
            <a:ext cx="4584184" cy="4671780"/>
          </a:xfrm>
          <a:custGeom>
            <a:avLst/>
            <a:gdLst/>
            <a:ahLst/>
            <a:cxnLst/>
            <a:rect r="r" b="b" t="t" l="l"/>
            <a:pathLst>
              <a:path h="4671780" w="4584184">
                <a:moveTo>
                  <a:pt x="0" y="0"/>
                </a:moveTo>
                <a:lnTo>
                  <a:pt x="4584184" y="0"/>
                </a:lnTo>
                <a:lnTo>
                  <a:pt x="4584184" y="4671781"/>
                </a:lnTo>
                <a:lnTo>
                  <a:pt x="0" y="4671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649" y="910247"/>
            <a:ext cx="1865709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04. Front-end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649" y="1582575"/>
            <a:ext cx="4160183" cy="28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753" spc="-78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“음성 인식과 chatGPT 연동”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33</a:t>
            </a:r>
          </a:p>
        </p:txBody>
      </p:sp>
      <p:sp>
        <p:nvSpPr>
          <p:cNvPr name="Freeform 8" id="8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8586" y="3275779"/>
            <a:ext cx="7894828" cy="90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5"/>
              </a:lnSpc>
              <a:spcBef>
                <a:spcPct val="0"/>
              </a:spcBef>
            </a:pPr>
            <a:r>
              <a:rPr lang="en-US" b="true" sz="5296" spc="-238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05. Back-end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34</a:t>
            </a:r>
          </a:p>
        </p:txBody>
      </p:sp>
      <p:sp>
        <p:nvSpPr>
          <p:cNvPr name="Freeform 4" id="4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24649" y="2187580"/>
            <a:ext cx="4281737" cy="4330454"/>
          </a:xfrm>
          <a:custGeom>
            <a:avLst/>
            <a:gdLst/>
            <a:ahLst/>
            <a:cxnLst/>
            <a:rect r="r" b="b" t="t" l="l"/>
            <a:pathLst>
              <a:path h="4330454" w="4281737">
                <a:moveTo>
                  <a:pt x="0" y="0"/>
                </a:moveTo>
                <a:lnTo>
                  <a:pt x="4281736" y="0"/>
                </a:lnTo>
                <a:lnTo>
                  <a:pt x="4281736" y="4330455"/>
                </a:lnTo>
                <a:lnTo>
                  <a:pt x="0" y="4330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54666" y="3890678"/>
            <a:ext cx="5560543" cy="2627356"/>
          </a:xfrm>
          <a:custGeom>
            <a:avLst/>
            <a:gdLst/>
            <a:ahLst/>
            <a:cxnLst/>
            <a:rect r="r" b="b" t="t" l="l"/>
            <a:pathLst>
              <a:path h="2627356" w="5560543">
                <a:moveTo>
                  <a:pt x="0" y="0"/>
                </a:moveTo>
                <a:lnTo>
                  <a:pt x="5560543" y="0"/>
                </a:lnTo>
                <a:lnTo>
                  <a:pt x="5560543" y="2627357"/>
                </a:lnTo>
                <a:lnTo>
                  <a:pt x="0" y="2627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649" y="910247"/>
            <a:ext cx="1865709" cy="24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05. Back-end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649" y="1775575"/>
            <a:ext cx="4571054" cy="26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553" spc="-69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reveive_data 함수</a:t>
            </a:r>
            <a:r>
              <a:rPr lang="en-US" sz="1553" spc="-69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: </a:t>
            </a:r>
            <a:r>
              <a:rPr lang="en-US" sz="1553" spc="-69">
                <a:solidFill>
                  <a:srgbClr val="677D73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사용자 입력 처리 및 레시피 추천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4649" y="6653223"/>
            <a:ext cx="3896154" cy="54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데이터베이스에서 모든 레시피 데이터를 추출하고, </a:t>
            </a:r>
          </a:p>
          <a:p>
            <a:pPr algn="l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레시피의 주요 정보를 리스트 형태로 정리하여 저장함.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93698" y="2577938"/>
            <a:ext cx="4770619" cy="111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사용자로부터 전달받은 JSON 데이터를 읽고,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선택한 재료를 기준으로 데이터베이스에서 레시피를 필터링함.</a:t>
            </a:r>
          </a:p>
          <a:p>
            <a:pPr algn="just">
              <a:lnSpc>
                <a:spcPts val="2284"/>
              </a:lnSpc>
            </a:pP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필터링된 레시피 중 하나를 랜덤으로 선택함.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35</a:t>
            </a:r>
          </a:p>
        </p:txBody>
      </p:sp>
      <p:sp>
        <p:nvSpPr>
          <p:cNvPr name="Freeform 10" id="10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0176" y="1167403"/>
            <a:ext cx="7437768" cy="6247725"/>
          </a:xfrm>
          <a:custGeom>
            <a:avLst/>
            <a:gdLst/>
            <a:ahLst/>
            <a:cxnLst/>
            <a:rect r="r" b="b" t="t" l="l"/>
            <a:pathLst>
              <a:path h="6247725" w="7437768">
                <a:moveTo>
                  <a:pt x="0" y="0"/>
                </a:moveTo>
                <a:lnTo>
                  <a:pt x="7437768" y="0"/>
                </a:lnTo>
                <a:lnTo>
                  <a:pt x="7437768" y="6247725"/>
                </a:lnTo>
                <a:lnTo>
                  <a:pt x="0" y="6247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649" y="910247"/>
            <a:ext cx="1865709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05. Back-end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473" y="2844201"/>
            <a:ext cx="2038612" cy="282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OpenAI API를 호출해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추천된 레시피에 대한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조리 과정을 생성함.</a:t>
            </a:r>
          </a:p>
          <a:p>
            <a:pPr algn="just">
              <a:lnSpc>
                <a:spcPts val="2284"/>
              </a:lnSpc>
            </a:pP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응답은 ChatGPT의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출력 내용을 적절한 </a:t>
            </a: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형태의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데이터로 </a:t>
            </a: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파싱하여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조리 과정, 재료 목록,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소요 시간으로 정리함.</a:t>
            </a:r>
          </a:p>
          <a:p>
            <a:pPr algn="just">
              <a:lnSpc>
                <a:spcPts val="228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36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4649" y="1775575"/>
            <a:ext cx="4571054" cy="54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553" spc="-69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reveive_data 함수</a:t>
            </a:r>
            <a:r>
              <a:rPr lang="en-US" sz="1553" spc="-69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: </a:t>
            </a:r>
          </a:p>
          <a:p>
            <a:pPr algn="l">
              <a:lnSpc>
                <a:spcPts val="2175"/>
              </a:lnSpc>
            </a:pPr>
            <a:r>
              <a:rPr lang="en-US" sz="1553" spc="-69">
                <a:solidFill>
                  <a:srgbClr val="677D73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OpenAI API 상호작용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24649" y="1847556"/>
            <a:ext cx="5852020" cy="2428588"/>
          </a:xfrm>
          <a:custGeom>
            <a:avLst/>
            <a:gdLst/>
            <a:ahLst/>
            <a:cxnLst/>
            <a:rect r="r" b="b" t="t" l="l"/>
            <a:pathLst>
              <a:path h="2428588" w="5852020">
                <a:moveTo>
                  <a:pt x="0" y="0"/>
                </a:moveTo>
                <a:lnTo>
                  <a:pt x="5852019" y="0"/>
                </a:lnTo>
                <a:lnTo>
                  <a:pt x="5852019" y="2428588"/>
                </a:lnTo>
                <a:lnTo>
                  <a:pt x="0" y="2428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649" y="4906165"/>
            <a:ext cx="6607232" cy="2452935"/>
          </a:xfrm>
          <a:custGeom>
            <a:avLst/>
            <a:gdLst/>
            <a:ahLst/>
            <a:cxnLst/>
            <a:rect r="r" b="b" t="t" l="l"/>
            <a:pathLst>
              <a:path h="2452935" w="6607232">
                <a:moveTo>
                  <a:pt x="0" y="0"/>
                </a:moveTo>
                <a:lnTo>
                  <a:pt x="6607232" y="0"/>
                </a:lnTo>
                <a:lnTo>
                  <a:pt x="6607232" y="2452935"/>
                </a:lnTo>
                <a:lnTo>
                  <a:pt x="0" y="2452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649" y="910247"/>
            <a:ext cx="1865709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05. Back-end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37207" y="2569357"/>
            <a:ext cx="4070201" cy="1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데이터를 구조화하고 저장한 뒤, 이를 클라이언트에 반환함.</a:t>
            </a:r>
          </a:p>
          <a:p>
            <a:pPr algn="just">
              <a:lnSpc>
                <a:spcPts val="2284"/>
              </a:lnSpc>
            </a:pP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결과 데이터를 </a:t>
            </a: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다른 요청에도 재사용할 수 있도록,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형태의 파일로 저장함.</a:t>
            </a:r>
          </a:p>
          <a:p>
            <a:pPr algn="just">
              <a:lnSpc>
                <a:spcPts val="228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4649" y="4502895"/>
            <a:ext cx="4160183" cy="26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553" spc="-69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get_json_data 함수: </a:t>
            </a:r>
            <a:r>
              <a:rPr lang="en-US" sz="1553" spc="-69">
                <a:solidFill>
                  <a:srgbClr val="677D73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정적 JSON 파일 제공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90767" y="5394047"/>
            <a:ext cx="3099050" cy="13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로컬 파일 시스템에 저장된 JSON 데이터를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읽어와 API 형식으로 반환함.</a:t>
            </a:r>
          </a:p>
          <a:p>
            <a:pPr algn="just">
              <a:lnSpc>
                <a:spcPts val="2284"/>
              </a:lnSpc>
            </a:pP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데이터베이스를 사용하지 않는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정적 데이터 제공 시 사용함.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4649" y="1476826"/>
            <a:ext cx="4571054" cy="26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553" spc="-69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reveive_data 함수</a:t>
            </a:r>
            <a:r>
              <a:rPr lang="en-US" sz="1553" spc="-69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: </a:t>
            </a:r>
            <a:r>
              <a:rPr lang="en-US" sz="1553" spc="-69">
                <a:solidFill>
                  <a:srgbClr val="677D73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사용자 입력 처리 및 레시피 추천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37</a:t>
            </a:r>
          </a:p>
        </p:txBody>
      </p:sp>
      <p:sp>
        <p:nvSpPr>
          <p:cNvPr name="Freeform 11" id="11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0213" y="2318375"/>
            <a:ext cx="5396241" cy="4485625"/>
          </a:xfrm>
          <a:custGeom>
            <a:avLst/>
            <a:gdLst/>
            <a:ahLst/>
            <a:cxnLst/>
            <a:rect r="r" b="b" t="t" l="l"/>
            <a:pathLst>
              <a:path h="4485625" w="5396241">
                <a:moveTo>
                  <a:pt x="0" y="0"/>
                </a:moveTo>
                <a:lnTo>
                  <a:pt x="5396241" y="0"/>
                </a:lnTo>
                <a:lnTo>
                  <a:pt x="5396241" y="4485625"/>
                </a:lnTo>
                <a:lnTo>
                  <a:pt x="0" y="4485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4649" y="910247"/>
            <a:ext cx="1865709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05. Back-end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4649" y="1582575"/>
            <a:ext cx="4160183" cy="26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553" spc="-69" b="true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chat_data 함수: </a:t>
            </a:r>
            <a:r>
              <a:rPr lang="en-US" sz="1553" spc="-69">
                <a:solidFill>
                  <a:srgbClr val="677D73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실시간 질문 처리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60302" y="3853407"/>
            <a:ext cx="4070201" cy="168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입력한 질문 데이터를 JSON 형식으로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수신하고, 이를 OpenAI API에 전달함.</a:t>
            </a:r>
          </a:p>
          <a:p>
            <a:pPr algn="just">
              <a:lnSpc>
                <a:spcPts val="2284"/>
              </a:lnSpc>
            </a:pP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OpenAI의 응답을 리스트로 파싱하여 사용자에게 반환.</a:t>
            </a:r>
          </a:p>
          <a:p>
            <a:pPr algn="just">
              <a:lnSpc>
                <a:spcPts val="2284"/>
              </a:lnSpc>
            </a:pPr>
            <a:r>
              <a:rPr lang="en-US" sz="1269" spc="-3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요리에 관한 정보를 간결하게 제공함.</a:t>
            </a:r>
          </a:p>
          <a:p>
            <a:pPr algn="just">
              <a:lnSpc>
                <a:spcPts val="228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38</a:t>
            </a:r>
          </a:p>
        </p:txBody>
      </p:sp>
      <p:sp>
        <p:nvSpPr>
          <p:cNvPr name="Freeform 8" id="8">
            <a:hlinkClick r:id="rId5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8586" y="3275768"/>
            <a:ext cx="7894828" cy="90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5"/>
              </a:lnSpc>
              <a:spcBef>
                <a:spcPct val="0"/>
              </a:spcBef>
            </a:pPr>
            <a:r>
              <a:rPr lang="en-US" b="true" sz="5296" spc="-238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06. 후기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39</a:t>
            </a:r>
          </a:p>
        </p:txBody>
      </p:sp>
      <p:sp>
        <p:nvSpPr>
          <p:cNvPr name="Freeform 4" id="4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6512" y="1685166"/>
            <a:ext cx="5579068" cy="2677953"/>
          </a:xfrm>
          <a:custGeom>
            <a:avLst/>
            <a:gdLst/>
            <a:ahLst/>
            <a:cxnLst/>
            <a:rect r="r" b="b" t="t" l="l"/>
            <a:pathLst>
              <a:path h="2677953" w="5579068">
                <a:moveTo>
                  <a:pt x="0" y="0"/>
                </a:moveTo>
                <a:lnTo>
                  <a:pt x="5579068" y="0"/>
                </a:lnTo>
                <a:lnTo>
                  <a:pt x="5579068" y="2677953"/>
                </a:lnTo>
                <a:lnTo>
                  <a:pt x="0" y="2677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649" y="910247"/>
            <a:ext cx="2192634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01. 프로젝트 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649" y="2947942"/>
            <a:ext cx="6970725" cy="332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0"/>
              </a:lnSpc>
            </a:pPr>
            <a:r>
              <a:rPr lang="en-US" sz="1350" spc="-33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사용자가 냉장고 속 재료를 선택</a:t>
            </a: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하면,</a:t>
            </a:r>
          </a:p>
          <a:p>
            <a:pPr algn="l">
              <a:lnSpc>
                <a:spcPts val="2430"/>
              </a:lnSpc>
            </a:pP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재료로 만들 수 있는 </a:t>
            </a:r>
            <a:r>
              <a:rPr lang="en-US" sz="1350" spc="-33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요리 레시피를 추천</a:t>
            </a: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하고,</a:t>
            </a:r>
          </a:p>
          <a:p>
            <a:pPr algn="l">
              <a:lnSpc>
                <a:spcPts val="2430"/>
              </a:lnSpc>
            </a:pP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조리 과정을 시각적으로 보여주는 웹 애플리케이션입니다.</a:t>
            </a:r>
          </a:p>
          <a:p>
            <a:pPr algn="l">
              <a:lnSpc>
                <a:spcPts val="2430"/>
              </a:lnSpc>
            </a:pPr>
          </a:p>
          <a:p>
            <a:pPr algn="l">
              <a:lnSpc>
                <a:spcPts val="2430"/>
              </a:lnSpc>
            </a:pPr>
            <a:r>
              <a:rPr lang="en-US" sz="1350" spc="-33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React</a:t>
            </a: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와 </a:t>
            </a:r>
            <a:r>
              <a:rPr lang="en-US" sz="1350" spc="-33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Django</a:t>
            </a: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기반으로 구축하였으며,</a:t>
            </a:r>
          </a:p>
          <a:p>
            <a:pPr algn="l">
              <a:lnSpc>
                <a:spcPts val="2430"/>
              </a:lnSpc>
            </a:pPr>
            <a:r>
              <a:rPr lang="en-US" sz="1350" spc="-33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OpenAI API</a:t>
            </a: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활용하여 레시피 추천과 조리 방법을 생성합니다.</a:t>
            </a:r>
          </a:p>
          <a:p>
            <a:pPr algn="l">
              <a:lnSpc>
                <a:spcPts val="2430"/>
              </a:lnSpc>
            </a:pPr>
          </a:p>
          <a:p>
            <a:pPr algn="l">
              <a:lnSpc>
                <a:spcPts val="2430"/>
              </a:lnSpc>
            </a:pP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추가로, 실시간 질문 기능을 활용하여</a:t>
            </a:r>
          </a:p>
          <a:p>
            <a:pPr algn="l">
              <a:lnSpc>
                <a:spcPts val="2430"/>
              </a:lnSpc>
            </a:pP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요리 레시피를 확인하거나 조리 중에 생길 수 있는 궁금증을 즉각적으로 해결할 수 있도록</a:t>
            </a:r>
          </a:p>
          <a:p>
            <a:pPr algn="l">
              <a:lnSpc>
                <a:spcPts val="2430"/>
              </a:lnSpc>
            </a:pP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 화면에 </a:t>
            </a:r>
            <a:r>
              <a:rPr lang="en-US" sz="1350" spc="-33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 입력란 및 음성 인식 기능</a:t>
            </a: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설계했습니다.</a:t>
            </a:r>
          </a:p>
          <a:p>
            <a:pPr algn="l">
              <a:lnSpc>
                <a:spcPts val="2430"/>
              </a:lnSpc>
            </a:pPr>
            <a:r>
              <a:rPr lang="en-US" sz="1350" spc="-33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사용자는 </a:t>
            </a:r>
            <a:r>
              <a:rPr lang="en-US" sz="1350" spc="-33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실시간으로</a:t>
            </a:r>
            <a:r>
              <a:rPr lang="en-US" sz="1350" spc="-33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350" spc="-33" b="tru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ChatGPT에 질문을 보내고 답변을 받을 수 있습니다.</a:t>
            </a:r>
            <a:r>
              <a:rPr lang="en-US" sz="1350" spc="-33" b="true">
                <a:solidFill>
                  <a:srgbClr val="4D4B4B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4649" y="1602658"/>
            <a:ext cx="198973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3034" y="1655503"/>
            <a:ext cx="9713458" cy="5427913"/>
            <a:chOff x="0" y="0"/>
            <a:chExt cx="3481084" cy="19452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81084" cy="1945241"/>
            </a:xfrm>
            <a:custGeom>
              <a:avLst/>
              <a:gdLst/>
              <a:ahLst/>
              <a:cxnLst/>
              <a:rect r="r" b="b" t="t" l="l"/>
              <a:pathLst>
                <a:path h="1945241" w="3481084">
                  <a:moveTo>
                    <a:pt x="0" y="0"/>
                  </a:moveTo>
                  <a:lnTo>
                    <a:pt x="3481084" y="0"/>
                  </a:lnTo>
                  <a:lnTo>
                    <a:pt x="3481084" y="1945241"/>
                  </a:lnTo>
                  <a:lnTo>
                    <a:pt x="0" y="19452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481084" cy="2030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 프로젝트는 저의 첫 팀 프로젝트이자,</a:t>
              </a: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React와 Django를 활용한 첫 프로젝트였기 때문에 </a:t>
              </a: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저에게는</a:t>
              </a: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 큰 도전이었고, 매우 값진 경험이었습니다. 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처음에는 팀 내에서 분업이 명확하지 않아 모두가 같은 작업을 하게 되어 일의 진행이 원활하지 않았지만, 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각자의 역할을 명확히 분담하고 작업 범위를 구체적으로 나누면서 프로젝트가 점차 체계적으로 진행될 수 있었습니다. 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저는 주로 Django에서 데이터를 조회 및 저장하는 작업을 담당하고, React에서 데이터를 동적으로 렌더링하는 부분을 맡았습니다.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Django에서 데이터베이스에 저장된 값을 JSON 배열 형태로 받아와 React에서 동적으로 렌더링하는 방법을 배우며,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React의 컴포넌트를 활용하여 UI 요소를 재사용 가능하면서 독립적으로 관리할 수 있음을 실감했습니다.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이를 통해 코드의 효율성을 크게 향상시킬 수 있었습니다.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또한, </a:t>
              </a: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데이터 파일 처리와 API 연결의 중요성도 깨닫고, 이를 통해 데이터 처리 능력을 한층 더 향상시킬 수 있었습니다. 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O</a:t>
              </a: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penAI 같은 외부 API를 사용한 경험도 매우 기억에 남습니다. 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이미 개발된 기능을 사용하는 것이 처음이라 신기했으며, 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그 </a:t>
              </a: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기능을 손쉽게 프로젝트에 적용할 수 있어 외부 API의 효율성과 편리함을 실감할 수 있었습니다.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 프로젝트를 통해 실무에서 바로 활용할 수 있는 다양한 기술을 습득할 수 있었고, 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프로젝트 진행 중 마주친 문제들을 함께 해결하면서 팀워크의 중요성을 다시 한번 깨달았습니다. 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이번 경험은 앞으로의 개발자로서 성장하는 데 큰 밑거름이 될 것이라고 생각합니다. 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마지막으로, 함께 </a:t>
              </a: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프로젝트를 잘 마친 팀원들에게 고마운 마음을 전하고 싶습니다. 수고 많으셨습니다. 🤗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24649" y="910247"/>
            <a:ext cx="1865709" cy="24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06. 후기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62783" y="990898"/>
            <a:ext cx="1064561" cy="168394"/>
          </a:xfrm>
          <a:custGeom>
            <a:avLst/>
            <a:gdLst/>
            <a:ahLst/>
            <a:cxnLst/>
            <a:rect r="r" b="b" t="t" l="l"/>
            <a:pathLst>
              <a:path h="168394" w="1064561">
                <a:moveTo>
                  <a:pt x="0" y="0"/>
                </a:moveTo>
                <a:lnTo>
                  <a:pt x="1064561" y="0"/>
                </a:lnTo>
                <a:lnTo>
                  <a:pt x="1064561" y="168394"/>
                </a:lnTo>
                <a:lnTo>
                  <a:pt x="0" y="168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40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79491" y="359408"/>
            <a:ext cx="1606767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b="true" sz="2999" spc="-74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강수빈</a:t>
            </a:r>
          </a:p>
        </p:txBody>
      </p:sp>
      <p:sp>
        <p:nvSpPr>
          <p:cNvPr name="Freeform 10" id="10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24649" y="910247"/>
            <a:ext cx="1865709" cy="24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06. 후기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41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73034" y="1655503"/>
            <a:ext cx="9713458" cy="5427913"/>
            <a:chOff x="0" y="0"/>
            <a:chExt cx="3481084" cy="19452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81084" cy="1945241"/>
            </a:xfrm>
            <a:custGeom>
              <a:avLst/>
              <a:gdLst/>
              <a:ahLst/>
              <a:cxnLst/>
              <a:rect r="r" b="b" t="t" l="l"/>
              <a:pathLst>
                <a:path h="1945241" w="3481084">
                  <a:moveTo>
                    <a:pt x="0" y="0"/>
                  </a:moveTo>
                  <a:lnTo>
                    <a:pt x="3481084" y="0"/>
                  </a:lnTo>
                  <a:lnTo>
                    <a:pt x="3481084" y="1945241"/>
                  </a:lnTo>
                  <a:lnTo>
                    <a:pt x="0" y="19452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3481084" cy="2030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처음 기획할 당시,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냉장고에 있는 재료를 가져와 메뉴를 추천받고 만드는 법까지 알려주는 앱이 어쩌면 누군가에게 정말 도움이 될 수 있겠다는 생각에 설렘을 느꼈습니다. 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 프로젝트가 실제로 구현되었다는 점이 너무 감사하고, 뿌듯합니다.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프로그램을 처음 기획하는 과정에서 팀원들의 역할이 분명하게 나누어져 있지 않아 어렵게 느껴졌지만, 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모든 코드에는 각 팀원의 흔적이 남아 있어 팀 프로젝트의 진정한 “맛”을 느낄 수 있었습니다.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또한 프로그램을 짜면서 어려운 부분들을 팀원들과 함께 고민하고 소통하면서 점차 완성해 가는 과정이 즐거웠습니다. 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이번 프로젝트에서 저는 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전반적인 “front-end” 작업과 반응형웹 , 화면 디자인과 구조를 설계하였습니다.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“React”를 활용하여 웹 컴포넌트 기반 개발과 외부 API를 호출하고, 클라이언트와 서버 간 데이터 흐름을 구현했습니다.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“Django”를 활용하여 OpenAI의 답변을 화면에 출력하는 기능을 구현했으며, front-end와 back-end 간의 값 전달 구조를 설계했습니다.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이번 프로젝트를 통해 front-end 와 back-end 의 통합적인 부분과 외부 API 활용하는 것, 클라이언트와 서버 간의 상호작용을 배울 수 있었습니다.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또한 제일 중요한 팀원들 간의 “협력” 을 배웠습니다.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저 혼자의 힘으로는 만들기 어려웠을 프로젝트를 팀원들과 함께 함으로써 완성할 수 있었다고 생각합니다.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이런 값진 경험을 할 수 있게 만들어준 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모든 팀원들께 감사합니다. 😊</a:t>
              </a:r>
            </a:p>
          </p:txBody>
        </p:sp>
      </p:grpSp>
      <p:sp>
        <p:nvSpPr>
          <p:cNvPr name="Freeform 8" id="8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2783" y="990898"/>
            <a:ext cx="1064561" cy="168394"/>
          </a:xfrm>
          <a:custGeom>
            <a:avLst/>
            <a:gdLst/>
            <a:ahLst/>
            <a:cxnLst/>
            <a:rect r="r" b="b" t="t" l="l"/>
            <a:pathLst>
              <a:path h="168394" w="1064561">
                <a:moveTo>
                  <a:pt x="0" y="0"/>
                </a:moveTo>
                <a:lnTo>
                  <a:pt x="1064561" y="0"/>
                </a:lnTo>
                <a:lnTo>
                  <a:pt x="1064561" y="168394"/>
                </a:lnTo>
                <a:lnTo>
                  <a:pt x="0" y="168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79491" y="359408"/>
            <a:ext cx="1606767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b="true" sz="2999" spc="-74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이정임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24649" y="910247"/>
            <a:ext cx="1865709" cy="24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06. 후기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73034" y="1798378"/>
            <a:ext cx="9713458" cy="5142163"/>
            <a:chOff x="0" y="0"/>
            <a:chExt cx="3481084" cy="18428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81084" cy="1842835"/>
            </a:xfrm>
            <a:custGeom>
              <a:avLst/>
              <a:gdLst/>
              <a:ahLst/>
              <a:cxnLst/>
              <a:rect r="r" b="b" t="t" l="l"/>
              <a:pathLst>
                <a:path h="1842835" w="3481084">
                  <a:moveTo>
                    <a:pt x="0" y="0"/>
                  </a:moveTo>
                  <a:lnTo>
                    <a:pt x="3481084" y="0"/>
                  </a:lnTo>
                  <a:lnTo>
                    <a:pt x="3481084" y="1842835"/>
                  </a:lnTo>
                  <a:lnTo>
                    <a:pt x="0" y="18428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3481084" cy="1928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 프로젝트는 제가 코딩을 배우고 처음 참여한 팀 프로젝트였습니다.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코딩이라는 업무가 팀 내에서 어떻게 분업되고 진행되는지 막연한 상태였기 때문에, 이 부분에서 가장 큰 걱정을 가지고 있었습니다.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하지만 프로젝트를 끝까지 마무리하고 결과물을 만들어내면서, 프론트엔드와 백엔드의 업무가 어떻게 분담되고,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협업이 어떻게 이루어지는지를 조금이나마 배울 수 있었습니다. 저에게는 이 경험이 이번 프로젝트를 통해 얻은 가장 큰 성과였습니다.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기능 구현의 범위나 효율적인 분업 방식에 대해 저와 팀원 모두 명확하게 알지 못했던 탓에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초반 기획 단계에서 많은 어려움을 겪었고, 그로 인해 수정 사항이 계속 발생하기도 했습니다.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하지만 서로 의견을 조율하며 방향을 잡아가려는 노력 덕분에 끝까지 잘 마무리할 수 있었습니다.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팀원들에게 너무 고맙고, 함께 노력하며 배운 과정 자체가 더욱 의미 있었던 시간이었습니다.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업무적으로는 백엔드를 주로 담당했습니다. 처음으로 백엔드 개발을 다루면서 시행착오도 많았지만,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문제를 해결해 나가며 큰 성취감을 느낄 수 있었고, 실무적인 이해도를 높이는 데도 많은 도움이 되었습니다.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Django를 활용한 서버 구축, 적절한 데이터베이스 설계, 특히 OpenAI와 같은 외부 API를 처음으로 연동해 본 경험까지 모두 값지게 남았습니다.</a:t>
              </a:r>
            </a:p>
            <a:p>
              <a:pPr algn="just">
                <a:lnSpc>
                  <a:spcPts val="2284"/>
                </a:lnSpc>
              </a:pP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이번 프로젝트는 저에게 코딩 기술뿐만 아니라 협업, 문제 해결 능력, 태도 등에 대해서도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더욱 깊이 생각해 볼 수 있는 기회였습니다. 이 경험을 통해 앞으로 협업이나 프로젝트를 진행할 때 더 수월하게 적응하고,</a:t>
              </a:r>
            </a:p>
            <a:p>
              <a:pPr algn="just">
                <a:lnSpc>
                  <a:spcPts val="2284"/>
                </a:lnSpc>
              </a:pPr>
              <a:r>
                <a:rPr lang="en-US" sz="1269" spc="-31">
                  <a:solidFill>
                    <a:srgbClr val="4D4B4B"/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자신감을 가지고 임할 수 있을 것이라 느꼈습니다. 여러모로 소중한 경험이었습니다. 😄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42</a:t>
            </a:r>
          </a:p>
        </p:txBody>
      </p:sp>
      <p:sp>
        <p:nvSpPr>
          <p:cNvPr name="Freeform 8" id="8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2783" y="990898"/>
            <a:ext cx="1064561" cy="168394"/>
          </a:xfrm>
          <a:custGeom>
            <a:avLst/>
            <a:gdLst/>
            <a:ahLst/>
            <a:cxnLst/>
            <a:rect r="r" b="b" t="t" l="l"/>
            <a:pathLst>
              <a:path h="168394" w="1064561">
                <a:moveTo>
                  <a:pt x="0" y="0"/>
                </a:moveTo>
                <a:lnTo>
                  <a:pt x="1064561" y="0"/>
                </a:lnTo>
                <a:lnTo>
                  <a:pt x="1064561" y="168394"/>
                </a:lnTo>
                <a:lnTo>
                  <a:pt x="0" y="168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79491" y="359408"/>
            <a:ext cx="1606767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b="true" sz="2999" spc="-74">
                <a:solidFill>
                  <a:srgbClr val="4D4B4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허기범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7839" y="2828445"/>
            <a:ext cx="168036" cy="1903109"/>
            <a:chOff x="0" y="0"/>
            <a:chExt cx="75698" cy="857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698" cy="857323"/>
            </a:xfrm>
            <a:custGeom>
              <a:avLst/>
              <a:gdLst/>
              <a:ahLst/>
              <a:cxnLst/>
              <a:rect r="r" b="b" t="t" l="l"/>
              <a:pathLst>
                <a:path h="857323" w="75698">
                  <a:moveTo>
                    <a:pt x="0" y="0"/>
                  </a:moveTo>
                  <a:lnTo>
                    <a:pt x="75698" y="0"/>
                  </a:lnTo>
                  <a:lnTo>
                    <a:pt x="75698" y="857323"/>
                  </a:lnTo>
                  <a:lnTo>
                    <a:pt x="0" y="857323"/>
                  </a:lnTo>
                  <a:close/>
                </a:path>
              </a:pathLst>
            </a:custGeom>
            <a:solidFill>
              <a:srgbClr val="8097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5698" cy="885898"/>
            </a:xfrm>
            <a:prstGeom prst="rect">
              <a:avLst/>
            </a:prstGeom>
          </p:spPr>
          <p:txBody>
            <a:bodyPr anchor="ctr" rtlCol="false" tIns="29700" lIns="29700" bIns="29700" rIns="29700"/>
            <a:lstStyle/>
            <a:p>
              <a:pPr algn="ctr">
                <a:lnSpc>
                  <a:spcPts val="1637"/>
                </a:lnSpc>
              </a:pPr>
            </a:p>
          </p:txBody>
        </p:sp>
      </p:grpSp>
      <p:sp>
        <p:nvSpPr>
          <p:cNvPr name="Freeform 5" id="5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46437" y="1893734"/>
            <a:ext cx="5417881" cy="3396477"/>
          </a:xfrm>
          <a:custGeom>
            <a:avLst/>
            <a:gdLst/>
            <a:ahLst/>
            <a:cxnLst/>
            <a:rect r="r" b="b" t="t" l="l"/>
            <a:pathLst>
              <a:path h="3396477" w="5417881">
                <a:moveTo>
                  <a:pt x="0" y="0"/>
                </a:moveTo>
                <a:lnTo>
                  <a:pt x="5417880" y="0"/>
                </a:lnTo>
                <a:lnTo>
                  <a:pt x="5417880" y="3396477"/>
                </a:lnTo>
                <a:lnTo>
                  <a:pt x="0" y="3396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152" r="0" b="-4079"/>
            </a:stretch>
          </a:blipFill>
          <a:ln w="66675" cap="sq">
            <a:solidFill>
              <a:srgbClr val="677D73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608946" y="2377723"/>
            <a:ext cx="853371" cy="691230"/>
          </a:xfrm>
          <a:custGeom>
            <a:avLst/>
            <a:gdLst/>
            <a:ahLst/>
            <a:cxnLst/>
            <a:rect r="r" b="b" t="t" l="l"/>
            <a:pathLst>
              <a:path h="691230" w="853371">
                <a:moveTo>
                  <a:pt x="0" y="0"/>
                </a:moveTo>
                <a:lnTo>
                  <a:pt x="853371" y="0"/>
                </a:lnTo>
                <a:lnTo>
                  <a:pt x="853371" y="691230"/>
                </a:lnTo>
                <a:lnTo>
                  <a:pt x="0" y="691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46000" y="2445744"/>
            <a:ext cx="1379262" cy="32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469" spc="-36">
                <a:solidFill>
                  <a:srgbClr val="4D4B4B"/>
                </a:solidFill>
                <a:latin typeface="210 도시락"/>
                <a:ea typeface="210 도시락"/>
                <a:cs typeface="210 도시락"/>
                <a:sym typeface="210 도시락"/>
              </a:rPr>
              <a:t>강수빈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165042" y="2032108"/>
            <a:ext cx="853371" cy="691230"/>
          </a:xfrm>
          <a:custGeom>
            <a:avLst/>
            <a:gdLst/>
            <a:ahLst/>
            <a:cxnLst/>
            <a:rect r="r" b="b" t="t" l="l"/>
            <a:pathLst>
              <a:path h="691230" w="853371">
                <a:moveTo>
                  <a:pt x="0" y="0"/>
                </a:moveTo>
                <a:lnTo>
                  <a:pt x="853371" y="0"/>
                </a:lnTo>
                <a:lnTo>
                  <a:pt x="853371" y="691230"/>
                </a:lnTo>
                <a:lnTo>
                  <a:pt x="0" y="691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02096" y="2100459"/>
            <a:ext cx="1379262" cy="32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469" spc="-36">
                <a:solidFill>
                  <a:srgbClr val="4D4B4B"/>
                </a:solidFill>
                <a:latin typeface="210 도시락"/>
                <a:ea typeface="210 도시락"/>
                <a:cs typeface="210 도시락"/>
                <a:sym typeface="210 도시락"/>
              </a:rPr>
              <a:t>허기범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309362" y="2482830"/>
            <a:ext cx="853371" cy="691230"/>
          </a:xfrm>
          <a:custGeom>
            <a:avLst/>
            <a:gdLst/>
            <a:ahLst/>
            <a:cxnLst/>
            <a:rect r="r" b="b" t="t" l="l"/>
            <a:pathLst>
              <a:path h="691230" w="853371">
                <a:moveTo>
                  <a:pt x="0" y="0"/>
                </a:moveTo>
                <a:lnTo>
                  <a:pt x="853371" y="0"/>
                </a:lnTo>
                <a:lnTo>
                  <a:pt x="853371" y="691230"/>
                </a:lnTo>
                <a:lnTo>
                  <a:pt x="0" y="691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46416" y="2556452"/>
            <a:ext cx="1379262" cy="32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469" spc="-36">
                <a:solidFill>
                  <a:srgbClr val="4D4B4B"/>
                </a:solidFill>
                <a:latin typeface="210 도시락"/>
                <a:ea typeface="210 도시락"/>
                <a:cs typeface="210 도시락"/>
                <a:sym typeface="210 도시락"/>
              </a:rPr>
              <a:t>이정임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4431" y="3431779"/>
            <a:ext cx="5333954" cy="62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7"/>
              </a:lnSpc>
              <a:spcBef>
                <a:spcPct val="0"/>
              </a:spcBef>
            </a:pPr>
            <a:r>
              <a:rPr lang="en-US" sz="3655" spc="-164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감사합니다.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99628" y="6233643"/>
            <a:ext cx="1877834" cy="24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20"/>
              </a:lnSpc>
              <a:spcBef>
                <a:spcPct val="0"/>
              </a:spcBef>
            </a:pPr>
            <a:r>
              <a:rPr lang="en-US" sz="1443" spc="-36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Team. Yagumyagum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00982" y="5928985"/>
            <a:ext cx="3876479" cy="2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2"/>
              </a:lnSpc>
              <a:spcBef>
                <a:spcPct val="0"/>
              </a:spcBef>
            </a:pPr>
            <a:r>
              <a:rPr lang="en-US" sz="1401" spc="-35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AI기반 챗봇(GPT) 활용한 웹개발(Python)전문가 과정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99628" y="6558932"/>
            <a:ext cx="1877834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20"/>
              </a:lnSpc>
              <a:spcBef>
                <a:spcPct val="0"/>
              </a:spcBef>
            </a:pPr>
            <a:r>
              <a:rPr lang="en-US" sz="1443" spc="-36">
                <a:solidFill>
                  <a:srgbClr val="4D4B4B">
                    <a:alpha val="8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강수빈 이정임 허기범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43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373104"/>
            <a:ext cx="10692000" cy="2486021"/>
            <a:chOff x="0" y="0"/>
            <a:chExt cx="4816593" cy="11199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19917"/>
            </a:xfrm>
            <a:custGeom>
              <a:avLst/>
              <a:gdLst/>
              <a:ahLst/>
              <a:cxnLst/>
              <a:rect r="r" b="b" t="t" l="l"/>
              <a:pathLst>
                <a:path h="11199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19917"/>
                  </a:lnTo>
                  <a:lnTo>
                    <a:pt x="0" y="1119917"/>
                  </a:lnTo>
                  <a:close/>
                </a:path>
              </a:pathLst>
            </a:custGeom>
            <a:solidFill>
              <a:srgbClr val="8097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1138967"/>
            </a:xfrm>
            <a:prstGeom prst="rect">
              <a:avLst/>
            </a:prstGeom>
          </p:spPr>
          <p:txBody>
            <a:bodyPr anchor="ctr" rtlCol="false" tIns="29700" lIns="29700" bIns="29700" rIns="29700"/>
            <a:lstStyle/>
            <a:p>
              <a:pPr algn="ctr">
                <a:lnSpc>
                  <a:spcPts val="1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8028" y="2225508"/>
            <a:ext cx="8435945" cy="3646262"/>
            <a:chOff x="0" y="0"/>
            <a:chExt cx="3800272" cy="16425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00272" cy="1642588"/>
            </a:xfrm>
            <a:custGeom>
              <a:avLst/>
              <a:gdLst/>
              <a:ahLst/>
              <a:cxnLst/>
              <a:rect r="r" b="b" t="t" l="l"/>
              <a:pathLst>
                <a:path h="1642588" w="3800272">
                  <a:moveTo>
                    <a:pt x="0" y="0"/>
                  </a:moveTo>
                  <a:lnTo>
                    <a:pt x="3800272" y="0"/>
                  </a:lnTo>
                  <a:lnTo>
                    <a:pt x="3800272" y="1642588"/>
                  </a:lnTo>
                  <a:lnTo>
                    <a:pt x="0" y="16425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800272" cy="1661639"/>
            </a:xfrm>
            <a:prstGeom prst="rect">
              <a:avLst/>
            </a:prstGeom>
          </p:spPr>
          <p:txBody>
            <a:bodyPr anchor="ctr" rtlCol="false" tIns="29700" lIns="29700" bIns="29700" rIns="29700"/>
            <a:lstStyle/>
            <a:p>
              <a:pPr algn="ctr">
                <a:lnSpc>
                  <a:spcPts val="159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69329" y="3083756"/>
            <a:ext cx="1677586" cy="23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최신 기술을 프로젝트의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핵심 기능으로 선택하여,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AI와 상호작용하는</a:t>
            </a:r>
          </a:p>
          <a:p>
            <a:pPr algn="l">
              <a:lnSpc>
                <a:spcPts val="2104"/>
              </a:lnSpc>
            </a:pPr>
            <a:r>
              <a:rPr lang="en-US" sz="1169" spc="-29" b="true">
                <a:solidFill>
                  <a:srgbClr val="4D4B4B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경험을 자연스럽게 제공.</a:t>
            </a:r>
          </a:p>
          <a:p>
            <a:pPr algn="l">
              <a:lnSpc>
                <a:spcPts val="2104"/>
              </a:lnSpc>
            </a:pPr>
          </a:p>
          <a:p>
            <a:pPr algn="l">
              <a:lnSpc>
                <a:spcPts val="2104"/>
              </a:lnSpc>
            </a:pPr>
            <a:r>
              <a:rPr lang="en-US" sz="1169" spc="-29" b="true">
                <a:solidFill>
                  <a:srgbClr val="4D4B4B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기술의 다양한</a:t>
            </a:r>
          </a:p>
          <a:p>
            <a:pPr algn="l">
              <a:lnSpc>
                <a:spcPts val="2104"/>
              </a:lnSpc>
            </a:pPr>
            <a:r>
              <a:rPr lang="en-US" sz="1169" spc="-29" b="true">
                <a:solidFill>
                  <a:srgbClr val="4D4B4B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 가능성</a:t>
            </a: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대해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분석하고,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실질적인 효과를 경험.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8308" y="2620994"/>
            <a:ext cx="1791210" cy="28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5"/>
              </a:lnSpc>
            </a:pPr>
            <a:r>
              <a:rPr lang="en-US" b="true" sz="1753" spc="-78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AI 기술 활용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68848" y="2620994"/>
            <a:ext cx="2557095" cy="28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5"/>
              </a:lnSpc>
            </a:pPr>
            <a:r>
              <a:rPr lang="en-US" b="true" sz="1753" spc="-78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실생활 / 실용성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38241" y="2620994"/>
            <a:ext cx="1791210" cy="28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5"/>
              </a:lnSpc>
            </a:pPr>
            <a:r>
              <a:rPr lang="en-US" b="true" sz="1753" spc="-78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흥미로운 경험</a:t>
            </a:r>
          </a:p>
        </p:txBody>
      </p:sp>
      <p:sp>
        <p:nvSpPr>
          <p:cNvPr name="AutoShape 12" id="12"/>
          <p:cNvSpPr/>
          <p:nvPr/>
        </p:nvSpPr>
        <p:spPr>
          <a:xfrm>
            <a:off x="3732677" y="2626365"/>
            <a:ext cx="0" cy="2844548"/>
          </a:xfrm>
          <a:prstGeom prst="line">
            <a:avLst/>
          </a:prstGeom>
          <a:ln cap="flat" w="9525">
            <a:solidFill>
              <a:srgbClr val="80978D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6762113" y="2626365"/>
            <a:ext cx="0" cy="2844548"/>
          </a:xfrm>
          <a:prstGeom prst="line">
            <a:avLst/>
          </a:prstGeom>
          <a:ln cap="flat" w="9525">
            <a:solidFill>
              <a:srgbClr val="80978D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424649" y="910247"/>
            <a:ext cx="2274365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01. 프로젝트 소개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4649" y="1602658"/>
            <a:ext cx="2149032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프로젝트 기획 배경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16712" y="3083756"/>
            <a:ext cx="2058576" cy="238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일상 속 </a:t>
            </a:r>
            <a:r>
              <a:rPr lang="en-US" sz="1169" spc="-29" b="true">
                <a:solidFill>
                  <a:srgbClr val="4D4B4B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실용적</a:t>
            </a: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 문제 해결.</a:t>
            </a:r>
          </a:p>
          <a:p>
            <a:pPr algn="l">
              <a:lnSpc>
                <a:spcPts val="2104"/>
              </a:lnSpc>
            </a:pP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요리 초보자가 조리 방법이나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대체재 정보를 쉽게 얻을 수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있도록, 요리 아이디어와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정보를 간단히 제공함으로써</a:t>
            </a:r>
          </a:p>
          <a:p>
            <a:pPr algn="l">
              <a:lnSpc>
                <a:spcPts val="2104"/>
              </a:lnSpc>
            </a:pPr>
            <a:r>
              <a:rPr lang="en-US" sz="1169" spc="-29" b="true">
                <a:solidFill>
                  <a:srgbClr val="4D4B4B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일상 속 불편을 해소.</a:t>
            </a:r>
          </a:p>
          <a:p>
            <a:pPr algn="l">
              <a:lnSpc>
                <a:spcPts val="2104"/>
              </a:lnSpc>
            </a:pP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 시간을 줄이고 </a:t>
            </a:r>
            <a:r>
              <a:rPr lang="en-US" sz="1169" spc="-29" b="true">
                <a:solidFill>
                  <a:srgbClr val="4D4B4B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효율성</a:t>
            </a: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높임.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47876" y="3083756"/>
            <a:ext cx="2058576" cy="238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냉장고 UI, 클릭 애니메이션,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단계별 조리 과정을 시각적으로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제공하여 사용자가 </a:t>
            </a:r>
            <a:r>
              <a:rPr lang="en-US" sz="1169" spc="-29" b="true">
                <a:solidFill>
                  <a:srgbClr val="4D4B4B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몰입감</a:t>
            </a: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있게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애플리케이션을 사용할 수 있도록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설계.</a:t>
            </a:r>
          </a:p>
          <a:p>
            <a:pPr algn="l">
              <a:lnSpc>
                <a:spcPts val="2104"/>
              </a:lnSpc>
            </a:pPr>
          </a:p>
          <a:p>
            <a:pPr algn="l">
              <a:lnSpc>
                <a:spcPts val="2104"/>
              </a:lnSpc>
            </a:pPr>
            <a:r>
              <a:rPr lang="en-US" sz="1169" spc="-29" b="true">
                <a:solidFill>
                  <a:srgbClr val="4D4B4B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ChatGPT와의 실시간 대화</a:t>
            </a: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단순한 기능 제공을 넘어,</a:t>
            </a:r>
          </a:p>
          <a:p>
            <a:pPr algn="l">
              <a:lnSpc>
                <a:spcPts val="2104"/>
              </a:lnSpc>
            </a:pPr>
            <a:r>
              <a:rPr lang="en-US" sz="1169" spc="-29">
                <a:solidFill>
                  <a:srgbClr val="4D4B4B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재미있고 유익한 경험을 제공.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</a:p>
        </p:txBody>
      </p:sp>
      <p:sp>
        <p:nvSpPr>
          <p:cNvPr name="Freeform 20" id="20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5711" y="3275779"/>
            <a:ext cx="5300578" cy="90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5"/>
              </a:lnSpc>
              <a:spcBef>
                <a:spcPct val="0"/>
              </a:spcBef>
            </a:pPr>
            <a:r>
              <a:rPr lang="en-US" b="true" sz="5296" spc="-238">
                <a:solidFill>
                  <a:srgbClr val="4D4B4B"/>
                </a:solidFill>
                <a:latin typeface="Source Han Serif KR Medium"/>
                <a:ea typeface="Source Han Serif KR Medium"/>
                <a:cs typeface="Source Han Serif KR Medium"/>
                <a:sym typeface="Source Han Serif KR Medium"/>
              </a:rPr>
              <a:t>02. 프로젝트 기획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</a:p>
        </p:txBody>
      </p:sp>
      <p:sp>
        <p:nvSpPr>
          <p:cNvPr name="Freeform 4" id="4">
            <a:hlinkClick r:id="rId4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945601" y="-473964"/>
            <a:ext cx="5218507" cy="7921832"/>
          </a:xfrm>
          <a:custGeom>
            <a:avLst/>
            <a:gdLst/>
            <a:ahLst/>
            <a:cxnLst/>
            <a:rect r="r" b="b" t="t" l="l"/>
            <a:pathLst>
              <a:path h="7921832" w="5218507">
                <a:moveTo>
                  <a:pt x="0" y="0"/>
                </a:moveTo>
                <a:lnTo>
                  <a:pt x="5218507" y="0"/>
                </a:lnTo>
                <a:lnTo>
                  <a:pt x="5218507" y="7921832"/>
                </a:lnTo>
                <a:lnTo>
                  <a:pt x="0" y="7921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6704" y="2247784"/>
            <a:ext cx="2159729" cy="2159729"/>
          </a:xfrm>
          <a:custGeom>
            <a:avLst/>
            <a:gdLst/>
            <a:ahLst/>
            <a:cxnLst/>
            <a:rect r="r" b="b" t="t" l="l"/>
            <a:pathLst>
              <a:path h="2159729" w="2159729">
                <a:moveTo>
                  <a:pt x="0" y="0"/>
                </a:moveTo>
                <a:lnTo>
                  <a:pt x="2159730" y="0"/>
                </a:lnTo>
                <a:lnTo>
                  <a:pt x="2159730" y="2159729"/>
                </a:lnTo>
                <a:lnTo>
                  <a:pt x="0" y="2159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6000" y="4432537"/>
            <a:ext cx="5553681" cy="254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이름: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김지수 (Jisoo Kim)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나이:</a:t>
            </a:r>
            <a:r>
              <a:rPr lang="en-US" sz="1153">
                <a:solidFill>
                  <a:srgbClr val="000000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29세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직업: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마케팅 기획자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취미:</a:t>
            </a:r>
            <a:r>
              <a:rPr lang="en-US" sz="1153" b="true">
                <a:solidFill>
                  <a:srgbClr val="4D4B4B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 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요리, 플랜테리어(식물 인테리어), 전시회 관람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거주: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서울 강남구 원룸</a:t>
            </a:r>
          </a:p>
          <a:p>
            <a:pPr algn="l">
              <a:lnSpc>
                <a:spcPts val="2077"/>
              </a:lnSpc>
            </a:pP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성격:</a:t>
            </a:r>
          </a:p>
          <a:p>
            <a:pPr algn="l" marL="249138" indent="-124569" lvl="1">
              <a:lnSpc>
                <a:spcPts val="2077"/>
              </a:lnSpc>
              <a:buFont typeface="Arial"/>
              <a:buChar char="•"/>
            </a:pP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새로운 트렌드에 민감하며, 창의적이고 도전적인 성격을 가짐.</a:t>
            </a:r>
          </a:p>
          <a:p>
            <a:pPr algn="l" marL="249138" indent="-124569" lvl="1">
              <a:lnSpc>
                <a:spcPts val="2077"/>
              </a:lnSpc>
              <a:buFont typeface="Arial"/>
              <a:buChar char="•"/>
            </a:pP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일을 계획적으로 처리하지만, 일과 삶의 균형을 찾는 데 종종 어려움을 겪음.</a:t>
            </a:r>
          </a:p>
          <a:p>
            <a:pPr algn="l" marL="249138" indent="-124569" lvl="1">
              <a:lnSpc>
                <a:spcPts val="2077"/>
              </a:lnSpc>
              <a:buFont typeface="Arial"/>
              <a:buChar char="•"/>
            </a:pP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감각적인 취미 생활을 즐기며, 작은 디테일도 놓치지 않는 꼼꼼함이 특징.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649" y="910247"/>
            <a:ext cx="2151768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02. 프로젝트 기획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4649" y="1602658"/>
            <a:ext cx="198973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페르소나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86357" y="1479515"/>
            <a:ext cx="5280995" cy="388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</a:p>
          <a:p>
            <a:pPr algn="l">
              <a:lnSpc>
                <a:spcPts val="2437"/>
              </a:lnSpc>
            </a:pPr>
            <a:r>
              <a:rPr lang="en-US" sz="1353" b="true">
                <a:solidFill>
                  <a:srgbClr val="405B8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최근 관심사</a:t>
            </a:r>
          </a:p>
          <a:p>
            <a:pPr algn="l">
              <a:lnSpc>
                <a:spcPts val="1980"/>
              </a:lnSpc>
            </a:pP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바쁜 일상 중에도 건강한 식사를 직접 준비하려고 노력하는 편이다. </a:t>
            </a: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평소 환경 보호와 음식물 쓰레기를 줄이는 방법에도 관심이 많기 때문에, </a:t>
            </a: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냉장고에 자주 남는 재료들을 최대한 효과적으로 활용하고 싶다.</a:t>
            </a:r>
          </a:p>
          <a:p>
            <a:pPr algn="l">
              <a:lnSpc>
                <a:spcPts val="2077"/>
              </a:lnSpc>
            </a:pPr>
          </a:p>
          <a:p>
            <a:pPr algn="l">
              <a:lnSpc>
                <a:spcPts val="2437"/>
              </a:lnSpc>
            </a:pPr>
            <a:r>
              <a:rPr lang="en-US" sz="1353" b="true">
                <a:solidFill>
                  <a:srgbClr val="405B8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고민</a:t>
            </a:r>
          </a:p>
          <a:p>
            <a:pPr algn="l">
              <a:lnSpc>
                <a:spcPts val="1980"/>
              </a:lnSpc>
            </a:pP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아무래도 </a:t>
            </a: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바쁜 업무로 인해 직접 요리할 시간이 부족하다. 재료를 사용하지 못하고 낭비하는 일이 잦아질 땐 죄책감을 느끼지만, 요리 하기로 마음 먹고 레시피를 찾아 봐도 너무 많은 옵션 탓에 가끔은 메뉴를 선택하는 것도 스트레스다.</a:t>
            </a:r>
          </a:p>
          <a:p>
            <a:pPr algn="l">
              <a:lnSpc>
                <a:spcPts val="2077"/>
              </a:lnSpc>
            </a:pPr>
          </a:p>
          <a:p>
            <a:pPr algn="l">
              <a:lnSpc>
                <a:spcPts val="2437"/>
              </a:lnSpc>
            </a:pPr>
            <a:r>
              <a:rPr lang="en-US" sz="1353" b="true">
                <a:solidFill>
                  <a:srgbClr val="405B8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니즈</a:t>
            </a:r>
          </a:p>
          <a:p>
            <a:pPr algn="l">
              <a:lnSpc>
                <a:spcPts val="1980"/>
              </a:lnSpc>
            </a:pP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남은 재료로 빠르고 간단한 요리를 추천받아 시간을 절약하고 싶다. </a:t>
            </a: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요리가 능숙하지 않아, </a:t>
            </a: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요리 중에 생길 수 있는 궁금증(대체재, 조리 팁 등)을 즉각적으로 해결해줄 수 있는 기능이 있으면 좋겠다.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</a:p>
        </p:txBody>
      </p:sp>
      <p:sp>
        <p:nvSpPr>
          <p:cNvPr name="Freeform 10" id="10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945601" y="-473964"/>
            <a:ext cx="5218507" cy="7921832"/>
          </a:xfrm>
          <a:custGeom>
            <a:avLst/>
            <a:gdLst/>
            <a:ahLst/>
            <a:cxnLst/>
            <a:rect r="r" b="b" t="t" l="l"/>
            <a:pathLst>
              <a:path h="7921832" w="5218507">
                <a:moveTo>
                  <a:pt x="0" y="0"/>
                </a:moveTo>
                <a:lnTo>
                  <a:pt x="5218507" y="0"/>
                </a:lnTo>
                <a:lnTo>
                  <a:pt x="5218507" y="7921832"/>
                </a:lnTo>
                <a:lnTo>
                  <a:pt x="0" y="7921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4649" y="910247"/>
            <a:ext cx="2401436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02. 프로젝트 기획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4649" y="1602658"/>
            <a:ext cx="198973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페르소나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86357" y="1479352"/>
            <a:ext cx="5280995" cy="388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</a:p>
          <a:p>
            <a:pPr algn="l">
              <a:lnSpc>
                <a:spcPts val="2437"/>
              </a:lnSpc>
            </a:pPr>
            <a:r>
              <a:rPr lang="en-US" sz="1353" b="true">
                <a:solidFill>
                  <a:srgbClr val="224718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최근 관심사</a:t>
            </a:r>
          </a:p>
          <a:p>
            <a:pPr algn="l">
              <a:lnSpc>
                <a:spcPts val="1980"/>
              </a:lnSpc>
            </a:pP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요즘 새로운 취미가 요리이다. 기존에 해보지 않은 요리를 하면서, 스킬을 조금씩 발전시키려고 한다. </a:t>
            </a: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요리에 소요되는 시간을 줄이고, 냉장고에 있는 재료를 최대한 활용하고 싶다.</a:t>
            </a:r>
          </a:p>
          <a:p>
            <a:pPr algn="l">
              <a:lnSpc>
                <a:spcPts val="2077"/>
              </a:lnSpc>
            </a:pPr>
          </a:p>
          <a:p>
            <a:pPr algn="l">
              <a:lnSpc>
                <a:spcPts val="2437"/>
              </a:lnSpc>
            </a:pPr>
            <a:r>
              <a:rPr lang="en-US" sz="1353" b="true">
                <a:solidFill>
                  <a:srgbClr val="224718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고민</a:t>
            </a:r>
          </a:p>
          <a:p>
            <a:pPr algn="l">
              <a:lnSpc>
                <a:spcPts val="1980"/>
              </a:lnSpc>
            </a:pP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요리 경험이 부족해 냉장고에 있는 재료로 무엇을 만들어야 할지 쉽게 떠오르지 않는다.</a:t>
            </a:r>
          </a:p>
          <a:p>
            <a:pPr algn="l">
              <a:lnSpc>
                <a:spcPts val="1980"/>
              </a:lnSpc>
            </a:pP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자주 사용하는 요리 레시피는 아무래도 지루하고, 새로운 요리를 시도할 때는 실패할까 </a:t>
            </a:r>
          </a:p>
          <a:p>
            <a:pPr algn="l">
              <a:lnSpc>
                <a:spcPts val="1980"/>
              </a:lnSpc>
            </a:pP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걱정이다. </a:t>
            </a:r>
          </a:p>
          <a:p>
            <a:pPr algn="l">
              <a:lnSpc>
                <a:spcPts val="2077"/>
              </a:lnSpc>
            </a:pPr>
          </a:p>
          <a:p>
            <a:pPr algn="l">
              <a:lnSpc>
                <a:spcPts val="2437"/>
              </a:lnSpc>
            </a:pPr>
            <a:r>
              <a:rPr lang="en-US" sz="1353" b="true">
                <a:solidFill>
                  <a:srgbClr val="224718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니즈</a:t>
            </a:r>
          </a:p>
          <a:p>
            <a:pPr algn="l">
              <a:lnSpc>
                <a:spcPts val="1980"/>
              </a:lnSpc>
            </a:pP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간단히 재료를 선택하고, 효율적으로 요리를 계획할 수 있는 솔루션이 필요하다. 번거롭지 않게 따라할 수 있는 간단한 조리법도 많이 제공되었으면 좋겠다. 이런 기술이 있다면 평소에도 자주 사용할 것 같다.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34705" y="2245785"/>
            <a:ext cx="2161728" cy="2161728"/>
          </a:xfrm>
          <a:custGeom>
            <a:avLst/>
            <a:gdLst/>
            <a:ahLst/>
            <a:cxnLst/>
            <a:rect r="r" b="b" t="t" l="l"/>
            <a:pathLst>
              <a:path h="2161728" w="2161728">
                <a:moveTo>
                  <a:pt x="0" y="0"/>
                </a:moveTo>
                <a:lnTo>
                  <a:pt x="2161729" y="0"/>
                </a:lnTo>
                <a:lnTo>
                  <a:pt x="2161729" y="2161728"/>
                </a:lnTo>
                <a:lnTo>
                  <a:pt x="0" y="2161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756000" y="4432537"/>
            <a:ext cx="6397835" cy="254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이름: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이정훈 (Junghoon Lee)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나이:</a:t>
            </a:r>
            <a:r>
              <a:rPr lang="en-US" sz="1153">
                <a:solidFill>
                  <a:srgbClr val="000000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35세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직업: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프리랜서 소프트웨어 엔지니어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취미:</a:t>
            </a:r>
            <a:r>
              <a:rPr lang="en-US" sz="1153" b="true">
                <a:solidFill>
                  <a:srgbClr val="4D4B4B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 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보드게임, 다큐멘터리 시청, 캠핑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거주: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경기도 성남시 아파트</a:t>
            </a:r>
          </a:p>
          <a:p>
            <a:pPr algn="l">
              <a:lnSpc>
                <a:spcPts val="2077"/>
              </a:lnSpc>
            </a:pP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성격:</a:t>
            </a:r>
          </a:p>
          <a:p>
            <a:pPr algn="l" marL="249138" indent="-124569" lvl="1">
              <a:lnSpc>
                <a:spcPts val="2077"/>
              </a:lnSpc>
              <a:buFont typeface="Arial"/>
              <a:buChar char="•"/>
            </a:pP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논리적이고 체계적인 사고를 선호하며, 기술적인 도전을 즐기는 편.</a:t>
            </a:r>
          </a:p>
          <a:p>
            <a:pPr algn="l" marL="249138" indent="-124569" lvl="1">
              <a:lnSpc>
                <a:spcPts val="2077"/>
              </a:lnSpc>
              <a:buFont typeface="Arial"/>
              <a:buChar char="•"/>
            </a:pP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독립적인 성향이 강하지만, 효율성을 중요시하여 단순한 작업에는 시간을 낭비하지 않으려 함.</a:t>
            </a:r>
          </a:p>
          <a:p>
            <a:pPr algn="l" marL="249138" indent="-124569" lvl="1">
              <a:lnSpc>
                <a:spcPts val="2077"/>
              </a:lnSpc>
              <a:buFont typeface="Arial"/>
              <a:buChar char="•"/>
            </a:pP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필요한 정보는 즉시 찾으려는 성격으로, 문제를 해결하는 과정에서 만족감을 느낌.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</a:p>
        </p:txBody>
      </p:sp>
      <p:sp>
        <p:nvSpPr>
          <p:cNvPr name="Freeform 10" id="10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945601" y="-473964"/>
            <a:ext cx="5218507" cy="7921832"/>
          </a:xfrm>
          <a:custGeom>
            <a:avLst/>
            <a:gdLst/>
            <a:ahLst/>
            <a:cxnLst/>
            <a:rect r="r" b="b" t="t" l="l"/>
            <a:pathLst>
              <a:path h="7921832" w="5218507">
                <a:moveTo>
                  <a:pt x="0" y="0"/>
                </a:moveTo>
                <a:lnTo>
                  <a:pt x="5218507" y="0"/>
                </a:lnTo>
                <a:lnTo>
                  <a:pt x="5218507" y="7921832"/>
                </a:lnTo>
                <a:lnTo>
                  <a:pt x="0" y="7921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826084" y="1053841"/>
            <a:ext cx="7441267" cy="4024"/>
          </a:xfrm>
          <a:prstGeom prst="line">
            <a:avLst/>
          </a:prstGeom>
          <a:ln cap="flat" w="9525">
            <a:solidFill>
              <a:srgbClr val="8097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4649" y="910247"/>
            <a:ext cx="2271785" cy="2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0"/>
              </a:lnSpc>
              <a:spcBef>
                <a:spcPct val="0"/>
              </a:spcBef>
            </a:pPr>
            <a:r>
              <a:rPr lang="en-US" sz="1443" spc="360">
                <a:solidFill>
                  <a:srgbClr val="4D4B4B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02. 프로젝트 기획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4649" y="1602658"/>
            <a:ext cx="1989735" cy="33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8"/>
              </a:lnSpc>
              <a:spcBef>
                <a:spcPct val="0"/>
              </a:spcBef>
            </a:pPr>
            <a:r>
              <a:rPr lang="en-US" sz="2020" spc="-9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페르소나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6000" y="4432537"/>
            <a:ext cx="7249460" cy="254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이름: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박소현 (Sohyun Park)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나이:</a:t>
            </a:r>
            <a:r>
              <a:rPr lang="en-US" sz="1153">
                <a:solidFill>
                  <a:srgbClr val="000000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43세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직업: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두 아이의 주부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취미:</a:t>
            </a:r>
            <a:r>
              <a:rPr lang="en-US" sz="1153" b="true">
                <a:solidFill>
                  <a:srgbClr val="4D4B4B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 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가족 요리, 가드닝, 홈카페 운영</a:t>
            </a: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거주:</a:t>
            </a: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 부산 해운대구 단독주택</a:t>
            </a:r>
          </a:p>
          <a:p>
            <a:pPr algn="l">
              <a:lnSpc>
                <a:spcPts val="2077"/>
              </a:lnSpc>
            </a:pPr>
          </a:p>
          <a:p>
            <a:pPr algn="l">
              <a:lnSpc>
                <a:spcPts val="2077"/>
              </a:lnSpc>
            </a:pPr>
            <a:r>
              <a:rPr lang="en-US" sz="1153" b="true">
                <a:solidFill>
                  <a:srgbClr val="000000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성격:</a:t>
            </a:r>
          </a:p>
          <a:p>
            <a:pPr algn="l" marL="249138" indent="-124569" lvl="1">
              <a:lnSpc>
                <a:spcPts val="2077"/>
              </a:lnSpc>
              <a:buFont typeface="Arial"/>
              <a:buChar char="•"/>
            </a:pP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가족 구성원 모두의 건강과 만족을 우선시하며, 섬세하고 따뜻한 성격.</a:t>
            </a:r>
          </a:p>
          <a:p>
            <a:pPr algn="l" marL="249138" indent="-124569" lvl="1">
              <a:lnSpc>
                <a:spcPts val="2077"/>
              </a:lnSpc>
              <a:buFont typeface="Arial"/>
              <a:buChar char="•"/>
            </a:pP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새로운 요리 레시피를 탐구하는 것을 즐기며, 창의적인 요리로 가족에게 즐거움을 주는 것을 중요하게 생각함.</a:t>
            </a:r>
          </a:p>
          <a:p>
            <a:pPr algn="l" marL="249138" indent="-124569" lvl="1">
              <a:lnSpc>
                <a:spcPts val="2077"/>
              </a:lnSpc>
              <a:buFont typeface="Arial"/>
              <a:buChar char="•"/>
            </a:pPr>
            <a:r>
              <a:rPr lang="en-US" sz="1153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관리형 성향이 강해, 주어진 자원을 최대한 활용하려는 노력을 아끼지 않음.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34705" y="2245785"/>
            <a:ext cx="2161728" cy="2161728"/>
          </a:xfrm>
          <a:custGeom>
            <a:avLst/>
            <a:gdLst/>
            <a:ahLst/>
            <a:cxnLst/>
            <a:rect r="r" b="b" t="t" l="l"/>
            <a:pathLst>
              <a:path h="2161728" w="2161728">
                <a:moveTo>
                  <a:pt x="0" y="0"/>
                </a:moveTo>
                <a:lnTo>
                  <a:pt x="2161729" y="0"/>
                </a:lnTo>
                <a:lnTo>
                  <a:pt x="2161729" y="2161728"/>
                </a:lnTo>
                <a:lnTo>
                  <a:pt x="0" y="2161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195580" y="7040082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4D4B4B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</a:p>
        </p:txBody>
      </p:sp>
      <p:sp>
        <p:nvSpPr>
          <p:cNvPr name="Freeform 9" id="9">
            <a:hlinkClick r:id="rId6" tooltip="http://kkms4001.iptime.org:45210"/>
          </p:cNvPr>
          <p:cNvSpPr/>
          <p:nvPr/>
        </p:nvSpPr>
        <p:spPr>
          <a:xfrm flipH="false" flipV="false" rot="0">
            <a:off x="9764317" y="332445"/>
            <a:ext cx="343365" cy="615902"/>
          </a:xfrm>
          <a:custGeom>
            <a:avLst/>
            <a:gdLst/>
            <a:ahLst/>
            <a:cxnLst/>
            <a:rect r="r" b="b" t="t" l="l"/>
            <a:pathLst>
              <a:path h="615902" w="343365">
                <a:moveTo>
                  <a:pt x="0" y="0"/>
                </a:moveTo>
                <a:lnTo>
                  <a:pt x="343366" y="0"/>
                </a:lnTo>
                <a:lnTo>
                  <a:pt x="343366" y="615902"/>
                </a:lnTo>
                <a:lnTo>
                  <a:pt x="0" y="61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86357" y="1479352"/>
            <a:ext cx="5280995" cy="388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</a:p>
          <a:p>
            <a:pPr algn="l">
              <a:lnSpc>
                <a:spcPts val="2437"/>
              </a:lnSpc>
            </a:pPr>
            <a:r>
              <a:rPr lang="en-US" sz="1353" b="true">
                <a:solidFill>
                  <a:srgbClr val="B26434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최근 관심사</a:t>
            </a:r>
          </a:p>
          <a:p>
            <a:pPr algn="l">
              <a:lnSpc>
                <a:spcPts val="1980"/>
              </a:lnSpc>
            </a:pP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아이들의 건강 관리가 가장 큰 관심사이다. 알레르기 정보에 맞춰, 영양소 균형이 잡힌 식단을 구성하려고 노력하고 있다. 반복적인 요리가 아니라 새로운 메뉴를 항상 고민하는 편이고, 특히 복잡한 조리 과정 없이도 괜찮은 메뉴를 찾고 있다.</a:t>
            </a:r>
          </a:p>
          <a:p>
            <a:pPr algn="l">
              <a:lnSpc>
                <a:spcPts val="2077"/>
              </a:lnSpc>
            </a:pPr>
          </a:p>
          <a:p>
            <a:pPr algn="l">
              <a:lnSpc>
                <a:spcPts val="2437"/>
              </a:lnSpc>
            </a:pPr>
            <a:r>
              <a:rPr lang="en-US" sz="1353" b="true">
                <a:solidFill>
                  <a:srgbClr val="B26434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고민</a:t>
            </a:r>
          </a:p>
          <a:p>
            <a:pPr algn="l">
              <a:lnSpc>
                <a:spcPts val="1980"/>
              </a:lnSpc>
            </a:pP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가족 모두 선호하는 음식이 달라서 한 가지 요리를 선택하는 게 가장 어렵다. 알레르기가 있는 아이를 위해서 특정 재료를 제외해야 할 때, 대체재를 찾는 데 어려움을 겪는다. 요리를 매일 새롭게 구성하려니 시간이 많이 소요되어 지치기도 한다.</a:t>
            </a:r>
          </a:p>
          <a:p>
            <a:pPr algn="l">
              <a:lnSpc>
                <a:spcPts val="2077"/>
              </a:lnSpc>
            </a:pPr>
          </a:p>
          <a:p>
            <a:pPr algn="l">
              <a:lnSpc>
                <a:spcPts val="2437"/>
              </a:lnSpc>
            </a:pPr>
            <a:r>
              <a:rPr lang="en-US" sz="1353" b="true">
                <a:solidFill>
                  <a:srgbClr val="B26434"/>
                </a:solidFill>
                <a:latin typeface="Source Han Serif KR Bold"/>
                <a:ea typeface="Source Han Serif KR Bold"/>
                <a:cs typeface="Source Han Serif KR Bold"/>
                <a:sym typeface="Source Han Serif KR Bold"/>
              </a:rPr>
              <a:t>니즈</a:t>
            </a:r>
          </a:p>
          <a:p>
            <a:pPr algn="l">
              <a:lnSpc>
                <a:spcPts val="1980"/>
              </a:lnSpc>
            </a:pPr>
            <a:r>
              <a:rPr lang="en-US" sz="1100">
                <a:solidFill>
                  <a:srgbClr val="4D4B4B"/>
                </a:solidFill>
                <a:latin typeface="Source Han Serif KR"/>
                <a:ea typeface="Source Han Serif KR"/>
                <a:cs typeface="Source Han Serif KR"/>
                <a:sym typeface="Source Han Serif KR"/>
              </a:rPr>
              <a:t>다양한 레시피를 추천받아 가족 모두의 입맛을 만족시키기 위해 선택할 수 있는 옵션이 많아졌으면 좋겠다. 특정 재료의 알레르기를 바로 확인할 수 있었으면 좋겠고, 보기 편하게 조리 과정이 사진으로 있으면 좋을 것 같다.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DAGWiujfREo</dc:identifier>
  <dcterms:modified xsi:type="dcterms:W3CDTF">2011-08-01T06:04:30Z</dcterms:modified>
  <cp:revision>1</cp:revision>
  <dc:title>베이지 그린 깔끔한  회사 소개서 프레젠테이션</dc:title>
</cp:coreProperties>
</file>